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7557AF-04DB-4E5B-A79F-837F9088FAD4}" v="1" dt="2024-04-02T02:23:08.16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68" y="6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428AD-ECAF-4CEB-9008-75507326C074}" type="datetimeFigureOut">
              <a:rPr lang="en-AU" smtClean="0"/>
              <a:t>29/07/2024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BBF6D-F9F5-466E-B544-80E5FEB4CF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450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Fee Schedule and Academic Calendar_ 2024-2027 V2.4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1740E-E2C6-4E18-A797-A8D4D7B72BD9}" type="datetime1">
              <a:rPr lang="en-US" smtClean="0"/>
              <a:t>7/29/2024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Fee Schedule and Academic Calendar_ 2024-2027 V2.4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F5C51-9DC1-4DD2-90C0-D5FFDD92417D}" type="datetime1">
              <a:rPr lang="en-US" smtClean="0"/>
              <a:t>7/29/2024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4025" y="430471"/>
            <a:ext cx="2885243" cy="81001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Fee Schedule and Academic Calendar_ 2024-2027 V2.4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0476B-8CAC-4AF3-A588-E9E7F9EF57EF}" type="datetime1">
              <a:rPr lang="en-US" smtClean="0"/>
              <a:t>7/29/2024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Fee Schedule and Academic Calendar_ 2024-2027 V2.4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45F97-0812-4FC3-91D2-9685351BD907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Fee Schedule and Academic Calendar_ 2024-2027 V2.4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53B27-A15A-44E9-A8C8-ACCBC371239C}" type="datetime1">
              <a:rPr lang="en-US" smtClean="0"/>
              <a:t>7/29/2024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26033" y="712469"/>
            <a:ext cx="10139933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6768" y="1857248"/>
            <a:ext cx="10676890" cy="2525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Fee Schedule and Academic Calendar_ 2024-2027 V2.4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0BCA4-6ED1-4089-BC4D-AC68B25B9066}" type="datetime1">
              <a:rPr lang="en-US" smtClean="0"/>
              <a:t>7/29/2024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wr.gov.au/vet-student-loans/vet-information-students/information-vet-student-loans-student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rayclay.com.au/future-students/college-terms-and-fee-schedules/" TargetMode="External"/><Relationship Id="rId2" Type="http://schemas.openxmlformats.org/officeDocument/2006/relationships/hyperlink" Target="https://www.dewr.gov.au/vet-student-loans/vet-information-students/information-vet-student-loans-stude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grayclay.com.au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8701" y="533751"/>
            <a:ext cx="2885243" cy="80920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791200" y="724987"/>
            <a:ext cx="5513196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>
                <a:solidFill>
                  <a:schemeClr val="accent5">
                    <a:lumMod val="60000"/>
                    <a:lumOff val="40000"/>
                  </a:schemeClr>
                </a:solidFill>
              </a:rPr>
              <a:t>Academic</a:t>
            </a:r>
            <a:r>
              <a:rPr spc="1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spc="-10">
                <a:solidFill>
                  <a:schemeClr val="accent5">
                    <a:lumMod val="60000"/>
                    <a:lumOff val="40000"/>
                  </a:schemeClr>
                </a:solidFill>
              </a:rPr>
              <a:t>Calendar</a:t>
            </a:r>
            <a:r>
              <a:rPr lang="en-AU" spc="-10">
                <a:solidFill>
                  <a:schemeClr val="accent5">
                    <a:lumMod val="60000"/>
                    <a:lumOff val="40000"/>
                  </a:schemeClr>
                </a:solidFill>
              </a:rPr>
              <a:t> and Fee Schedule</a:t>
            </a:r>
            <a:endParaRPr spc="-1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0936" y="4245895"/>
            <a:ext cx="10677525" cy="1450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Calibri"/>
                <a:cs typeface="Calibri"/>
              </a:rPr>
              <a:t>Holidays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15"/>
              </a:spcBef>
            </a:pPr>
            <a:r>
              <a:rPr sz="1050" dirty="0">
                <a:latin typeface="Calibri"/>
                <a:cs typeface="Calibri"/>
              </a:rPr>
              <a:t>Holidays</a:t>
            </a:r>
            <a:r>
              <a:rPr sz="1050" spc="-4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breaks</a:t>
            </a:r>
            <a:r>
              <a:rPr sz="1050" spc="-4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are</a:t>
            </a:r>
            <a:r>
              <a:rPr sz="1050" spc="-2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scheduled</a:t>
            </a:r>
            <a:r>
              <a:rPr sz="1050" spc="-1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between</a:t>
            </a:r>
            <a:r>
              <a:rPr sz="1050" spc="-3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each</a:t>
            </a:r>
            <a:r>
              <a:rPr sz="1050" spc="-1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term.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50" dirty="0">
              <a:latin typeface="Calibri"/>
              <a:cs typeface="Calibri"/>
            </a:endParaRPr>
          </a:p>
          <a:p>
            <a:pPr marL="184785" marR="5080" indent="-172720">
              <a:lnSpc>
                <a:spcPct val="150000"/>
              </a:lnSpc>
              <a:buFont typeface="Arial"/>
              <a:buChar char="•"/>
              <a:tabLst>
                <a:tab pos="185420" algn="l"/>
              </a:tabLst>
            </a:pPr>
            <a:r>
              <a:rPr sz="1050" spc="-5" dirty="0">
                <a:latin typeface="Calibri"/>
                <a:cs typeface="Calibri"/>
              </a:rPr>
              <a:t>International students </a:t>
            </a:r>
            <a:r>
              <a:rPr sz="1050" dirty="0">
                <a:latin typeface="Calibri"/>
                <a:cs typeface="Calibri"/>
              </a:rPr>
              <a:t>may </a:t>
            </a:r>
            <a:r>
              <a:rPr sz="1050" spc="-5" dirty="0">
                <a:latin typeface="Calibri"/>
                <a:cs typeface="Calibri"/>
              </a:rPr>
              <a:t>only </a:t>
            </a:r>
            <a:r>
              <a:rPr sz="1050" dirty="0">
                <a:latin typeface="Calibri"/>
                <a:cs typeface="Calibri"/>
              </a:rPr>
              <a:t>take a leave of absence</a:t>
            </a:r>
            <a:r>
              <a:rPr sz="1050" spc="5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outside </a:t>
            </a:r>
            <a:r>
              <a:rPr sz="1050" dirty="0">
                <a:latin typeface="Calibri"/>
                <a:cs typeface="Calibri"/>
              </a:rPr>
              <a:t>of </a:t>
            </a:r>
            <a:r>
              <a:rPr sz="1050" spc="-5" dirty="0">
                <a:latin typeface="Calibri"/>
                <a:cs typeface="Calibri"/>
              </a:rPr>
              <a:t>the </a:t>
            </a:r>
            <a:r>
              <a:rPr sz="1050" dirty="0">
                <a:latin typeface="Calibri"/>
                <a:cs typeface="Calibri"/>
              </a:rPr>
              <a:t>scheduled breaks where </a:t>
            </a:r>
            <a:r>
              <a:rPr sz="1050" spc="-5" dirty="0">
                <a:latin typeface="Calibri"/>
                <a:cs typeface="Calibri"/>
              </a:rPr>
              <a:t>there </a:t>
            </a:r>
            <a:r>
              <a:rPr sz="1050" dirty="0">
                <a:latin typeface="Calibri"/>
                <a:cs typeface="Calibri"/>
              </a:rPr>
              <a:t>is a</a:t>
            </a:r>
            <a:r>
              <a:rPr sz="1050" spc="5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compassionate </a:t>
            </a:r>
            <a:r>
              <a:rPr sz="1050" dirty="0">
                <a:latin typeface="Calibri"/>
                <a:cs typeface="Calibri"/>
              </a:rPr>
              <a:t>or </a:t>
            </a:r>
            <a:r>
              <a:rPr sz="1050" spc="-5" dirty="0">
                <a:latin typeface="Calibri"/>
                <a:cs typeface="Calibri"/>
              </a:rPr>
              <a:t>compelling </a:t>
            </a:r>
            <a:r>
              <a:rPr sz="1050" dirty="0">
                <a:latin typeface="Calibri"/>
                <a:cs typeface="Calibri"/>
              </a:rPr>
              <a:t>reason.</a:t>
            </a:r>
            <a:r>
              <a:rPr sz="1050" spc="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Any </a:t>
            </a:r>
            <a:r>
              <a:rPr sz="1050" spc="-5" dirty="0">
                <a:latin typeface="Calibri"/>
                <a:cs typeface="Calibri"/>
              </a:rPr>
              <a:t>unapproved </a:t>
            </a:r>
            <a:r>
              <a:rPr sz="1050" dirty="0">
                <a:latin typeface="Calibri"/>
                <a:cs typeface="Calibri"/>
              </a:rPr>
              <a:t>leave of absence </a:t>
            </a:r>
            <a:r>
              <a:rPr sz="1050" spc="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from</a:t>
            </a:r>
            <a:r>
              <a:rPr sz="1050" spc="-10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the college</a:t>
            </a:r>
            <a:r>
              <a:rPr sz="1050" spc="10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during </a:t>
            </a:r>
            <a:r>
              <a:rPr sz="1050" dirty="0">
                <a:latin typeface="Calibri"/>
                <a:cs typeface="Calibri"/>
              </a:rPr>
              <a:t>term</a:t>
            </a:r>
            <a:r>
              <a:rPr sz="1050" spc="-5" dirty="0">
                <a:latin typeface="Calibri"/>
                <a:cs typeface="Calibri"/>
              </a:rPr>
              <a:t> will</a:t>
            </a:r>
            <a:r>
              <a:rPr sz="1050" spc="-2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affect</a:t>
            </a:r>
            <a:r>
              <a:rPr sz="1050" spc="15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the Student</a:t>
            </a:r>
            <a:r>
              <a:rPr sz="1050" spc="5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Visa</a:t>
            </a:r>
            <a:r>
              <a:rPr sz="1050" spc="10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duration</a:t>
            </a:r>
            <a:r>
              <a:rPr sz="1050" spc="-1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and</a:t>
            </a:r>
            <a:r>
              <a:rPr sz="1050" spc="-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in</a:t>
            </a:r>
            <a:r>
              <a:rPr sz="1050" spc="-10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some</a:t>
            </a:r>
            <a:r>
              <a:rPr sz="1050" spc="10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cases</a:t>
            </a:r>
            <a:r>
              <a:rPr sz="1050" spc="10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result </a:t>
            </a:r>
            <a:r>
              <a:rPr sz="1050" dirty="0">
                <a:latin typeface="Calibri"/>
                <a:cs typeface="Calibri"/>
              </a:rPr>
              <a:t>in</a:t>
            </a:r>
            <a:r>
              <a:rPr sz="1050" spc="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a</a:t>
            </a:r>
            <a:r>
              <a:rPr sz="1050" spc="-5" dirty="0">
                <a:latin typeface="Calibri"/>
                <a:cs typeface="Calibri"/>
              </a:rPr>
              <a:t> cancellation </a:t>
            </a:r>
            <a:r>
              <a:rPr sz="1050" dirty="0">
                <a:latin typeface="Calibri"/>
                <a:cs typeface="Calibri"/>
              </a:rPr>
              <a:t>of</a:t>
            </a:r>
            <a:r>
              <a:rPr sz="1050" spc="1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a</a:t>
            </a:r>
            <a:r>
              <a:rPr sz="1050" spc="-10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Student</a:t>
            </a:r>
            <a:r>
              <a:rPr sz="1050" spc="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Visa.</a:t>
            </a:r>
            <a:r>
              <a:rPr sz="1050" spc="10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International</a:t>
            </a:r>
            <a:r>
              <a:rPr sz="1050" spc="-15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students</a:t>
            </a:r>
            <a:r>
              <a:rPr sz="1050" spc="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may </a:t>
            </a:r>
            <a:r>
              <a:rPr sz="1050" spc="-5" dirty="0">
                <a:latin typeface="Calibri"/>
                <a:cs typeface="Calibri"/>
              </a:rPr>
              <a:t>apply</a:t>
            </a:r>
            <a:r>
              <a:rPr sz="1050" spc="-10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to</a:t>
            </a:r>
            <a:r>
              <a:rPr sz="1050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defer</a:t>
            </a:r>
            <a:r>
              <a:rPr sz="1050" spc="-10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studies, </a:t>
            </a:r>
            <a:r>
              <a:rPr sz="1050" dirty="0">
                <a:latin typeface="Calibri"/>
                <a:cs typeface="Calibri"/>
              </a:rPr>
              <a:t> however</a:t>
            </a:r>
            <a:r>
              <a:rPr sz="1050" spc="-30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will</a:t>
            </a:r>
            <a:r>
              <a:rPr sz="1050" spc="-15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need</a:t>
            </a:r>
            <a:r>
              <a:rPr sz="1050" spc="-10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to provide</a:t>
            </a:r>
            <a:r>
              <a:rPr sz="1050" spc="-35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sufficient</a:t>
            </a:r>
            <a:r>
              <a:rPr sz="1050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authentic </a:t>
            </a:r>
            <a:r>
              <a:rPr sz="1050" dirty="0">
                <a:latin typeface="Calibri"/>
                <a:cs typeface="Calibri"/>
              </a:rPr>
              <a:t>evidence</a:t>
            </a:r>
            <a:r>
              <a:rPr sz="1050" spc="-20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to</a:t>
            </a:r>
            <a:r>
              <a:rPr sz="1050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support</a:t>
            </a:r>
            <a:r>
              <a:rPr sz="1050" spc="-15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their</a:t>
            </a:r>
            <a:r>
              <a:rPr sz="1050" spc="22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leave</a:t>
            </a:r>
            <a:r>
              <a:rPr sz="1050" spc="-1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request</a:t>
            </a:r>
            <a:r>
              <a:rPr sz="1050" spc="-2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on </a:t>
            </a:r>
            <a:r>
              <a:rPr sz="1050" spc="-5" dirty="0">
                <a:latin typeface="Calibri"/>
                <a:cs typeface="Calibri"/>
              </a:rPr>
              <a:t>compassionate</a:t>
            </a:r>
            <a:r>
              <a:rPr sz="1050" spc="-1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or</a:t>
            </a:r>
            <a:r>
              <a:rPr sz="1050" spc="-5" dirty="0">
                <a:latin typeface="Calibri"/>
                <a:cs typeface="Calibri"/>
              </a:rPr>
              <a:t> compelling</a:t>
            </a:r>
            <a:r>
              <a:rPr sz="1050" spc="-2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grounds.</a:t>
            </a:r>
            <a:endParaRPr lang="en-AU" sz="1050" dirty="0">
              <a:latin typeface="Calibri"/>
              <a:cs typeface="Calibri"/>
            </a:endParaRPr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BDD3A03A-781E-4A9E-8BF4-FDE469D9781B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GB" sz="900"/>
              <a:t>Fee Schedule and Academic Calendar_ 2024-2027 V2.4</a:t>
            </a:r>
            <a:endParaRPr lang="en-GB" sz="9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CC2E13-EC78-495D-AB80-ECB9D260291E}"/>
              </a:ext>
            </a:extLst>
          </p:cNvPr>
          <p:cNvSpPr txBox="1"/>
          <p:nvPr/>
        </p:nvSpPr>
        <p:spPr>
          <a:xfrm>
            <a:off x="700936" y="1492643"/>
            <a:ext cx="57736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alibri"/>
                <a:cs typeface="Calibri"/>
              </a:rPr>
              <a:t>NOTE – </a:t>
            </a:r>
            <a:r>
              <a:rPr lang="en-GB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  <a:hlinkClick r:id="rId3"/>
              </a:rPr>
              <a:t>CENSUS DATES </a:t>
            </a:r>
            <a:r>
              <a:rPr lang="en-GB" sz="1000" dirty="0">
                <a:latin typeface="Calibri"/>
                <a:cs typeface="Calibri"/>
              </a:rPr>
              <a:t>– apply to Students who are paying their fees using </a:t>
            </a:r>
            <a:r>
              <a:rPr lang="en-GB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  <a:hlinkClick r:id="rId3"/>
              </a:rPr>
              <a:t>VET STUDENT LOANS</a:t>
            </a:r>
            <a:endParaRPr lang="en-GB" sz="1000" b="1" dirty="0">
              <a:solidFill>
                <a:schemeClr val="tx2">
                  <a:lumMod val="60000"/>
                  <a:lumOff val="40000"/>
                </a:schemeClr>
              </a:solidFill>
              <a:latin typeface="Calibri"/>
              <a:cs typeface="Calibri"/>
            </a:endParaRPr>
          </a:p>
          <a:p>
            <a:endParaRPr lang="en-AU" sz="10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AFEE26A-8DFB-4F65-AE45-C9DD0C1B91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497896"/>
              </p:ext>
            </p:extLst>
          </p:nvPr>
        </p:nvGraphicFramePr>
        <p:xfrm>
          <a:off x="1073425" y="1847723"/>
          <a:ext cx="9799815" cy="2248484"/>
        </p:xfrm>
        <a:graphic>
          <a:graphicData uri="http://schemas.openxmlformats.org/drawingml/2006/table">
            <a:tbl>
              <a:tblPr/>
              <a:tblGrid>
                <a:gridCol w="1436651">
                  <a:extLst>
                    <a:ext uri="{9D8B030D-6E8A-4147-A177-3AD203B41FA5}">
                      <a16:colId xmlns:a16="http://schemas.microsoft.com/office/drawing/2014/main" val="2657937871"/>
                    </a:ext>
                  </a:extLst>
                </a:gridCol>
                <a:gridCol w="698643">
                  <a:extLst>
                    <a:ext uri="{9D8B030D-6E8A-4147-A177-3AD203B41FA5}">
                      <a16:colId xmlns:a16="http://schemas.microsoft.com/office/drawing/2014/main" val="2424002453"/>
                    </a:ext>
                  </a:extLst>
                </a:gridCol>
                <a:gridCol w="1859622">
                  <a:extLst>
                    <a:ext uri="{9D8B030D-6E8A-4147-A177-3AD203B41FA5}">
                      <a16:colId xmlns:a16="http://schemas.microsoft.com/office/drawing/2014/main" val="1541090906"/>
                    </a:ext>
                  </a:extLst>
                </a:gridCol>
                <a:gridCol w="636998">
                  <a:extLst>
                    <a:ext uri="{9D8B030D-6E8A-4147-A177-3AD203B41FA5}">
                      <a16:colId xmlns:a16="http://schemas.microsoft.com/office/drawing/2014/main" val="910134212"/>
                    </a:ext>
                  </a:extLst>
                </a:gridCol>
                <a:gridCol w="1869897">
                  <a:extLst>
                    <a:ext uri="{9D8B030D-6E8A-4147-A177-3AD203B41FA5}">
                      <a16:colId xmlns:a16="http://schemas.microsoft.com/office/drawing/2014/main" val="3137046724"/>
                    </a:ext>
                  </a:extLst>
                </a:gridCol>
                <a:gridCol w="842481">
                  <a:extLst>
                    <a:ext uri="{9D8B030D-6E8A-4147-A177-3AD203B41FA5}">
                      <a16:colId xmlns:a16="http://schemas.microsoft.com/office/drawing/2014/main" val="385548483"/>
                    </a:ext>
                  </a:extLst>
                </a:gridCol>
                <a:gridCol w="1818526">
                  <a:extLst>
                    <a:ext uri="{9D8B030D-6E8A-4147-A177-3AD203B41FA5}">
                      <a16:colId xmlns:a16="http://schemas.microsoft.com/office/drawing/2014/main" val="3871054528"/>
                    </a:ext>
                  </a:extLst>
                </a:gridCol>
                <a:gridCol w="636997">
                  <a:extLst>
                    <a:ext uri="{9D8B030D-6E8A-4147-A177-3AD203B41FA5}">
                      <a16:colId xmlns:a16="http://schemas.microsoft.com/office/drawing/2014/main" val="2311246133"/>
                    </a:ext>
                  </a:extLst>
                </a:gridCol>
              </a:tblGrid>
              <a:tr h="321212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 TERM DATES</a:t>
                      </a:r>
                    </a:p>
                  </a:txBody>
                  <a:tcPr marL="5538" marR="5538" marT="5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CENSUS DATE</a:t>
                      </a:r>
                    </a:p>
                  </a:txBody>
                  <a:tcPr marL="5538" marR="5538" marT="5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 TERM DATES</a:t>
                      </a:r>
                    </a:p>
                  </a:txBody>
                  <a:tcPr marL="5538" marR="5538" marT="5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CENSUS DATE</a:t>
                      </a:r>
                    </a:p>
                  </a:txBody>
                  <a:tcPr marL="5538" marR="5538" marT="5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2026 TERM DATES</a:t>
                      </a:r>
                    </a:p>
                  </a:txBody>
                  <a:tcPr marL="5538" marR="5538" marT="5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CENSUS DATE</a:t>
                      </a:r>
                    </a:p>
                  </a:txBody>
                  <a:tcPr marL="5538" marR="5538" marT="5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2027 TERM DATES</a:t>
                      </a:r>
                    </a:p>
                  </a:txBody>
                  <a:tcPr marL="5538" marR="5538" marT="5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CENSUS DATE</a:t>
                      </a:r>
                    </a:p>
                  </a:txBody>
                  <a:tcPr marL="5538" marR="5538" marT="5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126838"/>
                  </a:ext>
                </a:extLst>
              </a:tr>
              <a:tr h="481818">
                <a:tc>
                  <a:txBody>
                    <a:bodyPr/>
                    <a:lstStyle/>
                    <a:p>
                      <a:pPr algn="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08 Jan2024 – 15 Mar2024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Jan 24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13 Jan2025 – 22 Mar2025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Jan 25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Jan 2026 – 20 Mar 2026</a:t>
                      </a:r>
                      <a:endParaRPr lang="en-A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Jan 26</a:t>
                      </a:r>
                      <a:endParaRPr lang="en-A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Jan 2027 – 19 Mar 2027</a:t>
                      </a:r>
                      <a:endParaRPr lang="en-A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Jan 27</a:t>
                      </a:r>
                      <a:endParaRPr lang="en-A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03294"/>
                  </a:ext>
                </a:extLst>
              </a:tr>
              <a:tr h="481818">
                <a:tc>
                  <a:txBody>
                    <a:bodyPr/>
                    <a:lstStyle/>
                    <a:p>
                      <a:pPr algn="r" fontAlgn="b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 Apr2024 – 14 Jun2024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Apr 24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Apr2025 – 21 Jun2025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Apr 25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Apr 2026 – 19 June 2026</a:t>
                      </a:r>
                      <a:endParaRPr lang="en-A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Apr 26 </a:t>
                      </a:r>
                      <a:endParaRPr lang="en-A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Apr 2027 – 18 June 2027</a:t>
                      </a:r>
                      <a:endParaRPr lang="en-A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Apr 27</a:t>
                      </a:r>
                      <a:endParaRPr lang="en-A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261803"/>
                  </a:ext>
                </a:extLst>
              </a:tr>
              <a:tr h="481818">
                <a:tc>
                  <a:txBody>
                    <a:bodyPr/>
                    <a:lstStyle/>
                    <a:p>
                      <a:pPr algn="r" fontAlgn="b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 Jul2024 - 13 Sep2024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Jul 24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Jul2025 - 20 Sep2025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Jul 25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July 2026 – 18 Sept 2026</a:t>
                      </a:r>
                      <a:endParaRPr lang="en-A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July 26</a:t>
                      </a:r>
                      <a:endParaRPr lang="en-A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July 2027 – 17 Sept 2027</a:t>
                      </a:r>
                      <a:endParaRPr lang="en-A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July 27</a:t>
                      </a:r>
                      <a:endParaRPr lang="en-A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980222"/>
                  </a:ext>
                </a:extLst>
              </a:tr>
              <a:tr h="481818">
                <a:tc>
                  <a:txBody>
                    <a:bodyPr/>
                    <a:lstStyle/>
                    <a:p>
                      <a:pPr algn="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Oct2024 – 13 Dec2024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Oct 24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Oct2025 – 20 Dec2025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Oct 25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Oct 2026 – 18 Dec 2026</a:t>
                      </a:r>
                      <a:endParaRPr lang="en-A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Oct 26</a:t>
                      </a:r>
                      <a:endParaRPr lang="en-A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Oct 2027 – 17 Dec 2027</a:t>
                      </a:r>
                      <a:endParaRPr lang="en-A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Oct 27</a:t>
                      </a:r>
                      <a:endParaRPr lang="en-A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132224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1DBCFEB-26FA-4CEC-BD9D-9945467BD09F}"/>
              </a:ext>
            </a:extLst>
          </p:cNvPr>
          <p:cNvSpPr txBox="1"/>
          <p:nvPr/>
        </p:nvSpPr>
        <p:spPr>
          <a:xfrm>
            <a:off x="700936" y="6327279"/>
            <a:ext cx="2499464" cy="2308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 April, 2024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30ACF0-FED6-9169-F7BE-F655D8B2218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153888"/>
          </a:xfrm>
        </p:spPr>
        <p:txBody>
          <a:bodyPr/>
          <a:lstStyle/>
          <a:p>
            <a:fld id="{B6F15528-21DE-4FAA-801E-634DDDAF4B2B}" type="slidenum">
              <a:rPr lang="en-AU" sz="1000" smtClean="0"/>
              <a:t>1</a:t>
            </a:fld>
            <a:endParaRPr lang="en-AU"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563848"/>
              </p:ext>
            </p:extLst>
          </p:nvPr>
        </p:nvGraphicFramePr>
        <p:xfrm>
          <a:off x="258386" y="1117070"/>
          <a:ext cx="11780516" cy="4086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7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4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17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64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93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772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5678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636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80670"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Course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6350">
                      <a:solidFill>
                        <a:srgbClr val="5B9BD4"/>
                      </a:solidFill>
                      <a:prstDash val="solid"/>
                    </a:lnL>
                    <a:lnT w="6350">
                      <a:solidFill>
                        <a:srgbClr val="5B9BD4"/>
                      </a:solidFill>
                      <a:prstDash val="solid"/>
                    </a:lnT>
                    <a:solidFill>
                      <a:srgbClr val="082A3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51765" marR="173355" indent="27305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Duration </a:t>
                      </a:r>
                      <a:r>
                        <a:rPr sz="1000" b="1" spc="-21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Months </a:t>
                      </a:r>
                      <a:r>
                        <a:rPr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(Ful</a:t>
                      </a:r>
                      <a:r>
                        <a:rPr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ti</a:t>
                      </a: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</a:t>
                      </a:r>
                      <a:r>
                        <a:rPr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solidFill>
                      <a:srgbClr val="082A3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1397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Terms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180975" marR="194945" algn="ctr">
                        <a:lnSpc>
                          <a:spcPct val="100000"/>
                        </a:lnSpc>
                      </a:pP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(1</a:t>
                      </a:r>
                      <a:r>
                        <a:rPr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sz="1000" spc="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wee</a:t>
                      </a:r>
                      <a:r>
                        <a:rPr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kly  </a:t>
                      </a: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blocks)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Campus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solidFill>
                      <a:srgbClr val="082A3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65760" marR="136525" indent="-20129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Tuition</a:t>
                      </a:r>
                      <a:r>
                        <a:rPr sz="1000" b="1" spc="-4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Fees </a:t>
                      </a:r>
                      <a:r>
                        <a:rPr sz="1000" b="1" spc="-2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AUD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solidFill>
                      <a:srgbClr val="082A3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1912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Non-refundable</a:t>
                      </a:r>
                      <a:r>
                        <a:rPr sz="900" spc="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Fees</a:t>
                      </a:r>
                      <a:r>
                        <a:rPr sz="900" spc="-1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(AUD)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Funding</a:t>
                      </a:r>
                      <a:r>
                        <a:rPr sz="900" b="1" spc="16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Available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5B9BD4"/>
                      </a:solidFill>
                      <a:prstDash val="solid"/>
                    </a:lnR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3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5B9BD4"/>
                      </a:solidFill>
                      <a:prstDash val="solid"/>
                    </a:lnL>
                    <a:solidFill>
                      <a:srgbClr val="082A3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solidFill>
                      <a:srgbClr val="082A3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82A3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Enrolment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Fee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Materials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R="635" algn="ctr">
                        <a:lnSpc>
                          <a:spcPct val="100000"/>
                        </a:lnSpc>
                      </a:pPr>
                      <a:r>
                        <a:rPr sz="10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Fee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Text-Book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0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Fees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solidFill>
                      <a:srgbClr val="082A3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1530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Grayclay</a:t>
                      </a:r>
                      <a:r>
                        <a:rPr sz="1000" b="1" spc="19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Weekly</a:t>
                      </a:r>
                      <a:r>
                        <a:rPr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Payment</a:t>
                      </a:r>
                      <a:r>
                        <a:rPr sz="10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Plan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R="126364" algn="ctr">
                        <a:lnSpc>
                          <a:spcPct val="100000"/>
                        </a:lnSpc>
                        <a:tabLst>
                          <a:tab pos="2609215" algn="l"/>
                        </a:tabLst>
                      </a:pPr>
                      <a:r>
                        <a:rPr sz="1000" u="sng">
                          <a:solidFill>
                            <a:srgbClr val="FFFFFF"/>
                          </a:solidFill>
                          <a:uFill>
                            <a:solidFill>
                              <a:srgbClr val="5B9BD4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solidFill>
                      <a:srgbClr val="082A3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240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Study</a:t>
                      </a:r>
                      <a:r>
                        <a:rPr sz="1000" b="1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Loan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R w="6350">
                      <a:solidFill>
                        <a:srgbClr val="5B9BD4"/>
                      </a:solidFill>
                      <a:prstDash val="solid"/>
                    </a:lnR>
                    <a:lnT w="6350">
                      <a:solidFill>
                        <a:srgbClr val="5B9BD4"/>
                      </a:solidFill>
                      <a:prstDash val="solid"/>
                    </a:lnT>
                    <a:solidFill>
                      <a:srgbClr val="082A3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5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5B9BD4"/>
                      </a:solidFill>
                      <a:prstDash val="solid"/>
                    </a:lnL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 marR="283845" algn="r">
                        <a:lnSpc>
                          <a:spcPts val="1085"/>
                        </a:lnSpc>
                      </a:pPr>
                      <a:r>
                        <a:rPr sz="10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Deposit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 marL="291465">
                        <a:lnSpc>
                          <a:spcPts val="1085"/>
                        </a:lnSpc>
                      </a:pP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Est.Weekly</a:t>
                      </a:r>
                      <a:r>
                        <a:rPr sz="10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Instalment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5B9BD4"/>
                      </a:solidFill>
                      <a:prstDash val="solid"/>
                    </a:lnR>
                    <a:solidFill>
                      <a:srgbClr val="082A3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91440" marR="33909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Graduate</a:t>
                      </a:r>
                      <a:r>
                        <a:rPr sz="1000" spc="-3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Diploma</a:t>
                      </a:r>
                      <a:r>
                        <a:rPr sz="1000" spc="-2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000" spc="-2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Dermal </a:t>
                      </a:r>
                      <a:r>
                        <a:rPr sz="1000" spc="-2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Science</a:t>
                      </a:r>
                      <a:r>
                        <a:rPr sz="1000" spc="1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endParaRPr lang="en-AU" sz="1000" spc="15">
                        <a:solidFill>
                          <a:srgbClr val="082A39"/>
                        </a:solidFill>
                        <a:latin typeface="Calibri"/>
                        <a:cs typeface="Calibri"/>
                      </a:endParaRPr>
                    </a:p>
                    <a:p>
                      <a:pPr marL="91440" marR="33909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52854WA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6350">
                      <a:solidFill>
                        <a:srgbClr val="5B9BD4"/>
                      </a:solidFill>
                      <a:prstDash val="solid"/>
                    </a:lnL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349885">
                        <a:lnSpc>
                          <a:spcPct val="100000"/>
                        </a:lnSpc>
                      </a:pPr>
                      <a:r>
                        <a:rPr sz="1000" spc="-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426720">
                        <a:lnSpc>
                          <a:spcPct val="100000"/>
                        </a:lnSpc>
                      </a:pPr>
                      <a:r>
                        <a:rPr sz="100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7010" marR="160655" indent="1206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AU"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Live Streamed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0320" algn="ctr">
                        <a:lnSpc>
                          <a:spcPct val="100000"/>
                        </a:lnSpc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$1</a:t>
                      </a:r>
                      <a:r>
                        <a:rPr lang="en-AU"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7,412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>
                          <a:latin typeface="Calibri"/>
                          <a:cs typeface="Calibri"/>
                        </a:rPr>
                        <a:t>$</a:t>
                      </a:r>
                    </a:p>
                  </a:txBody>
                  <a:tcPr marL="0" marR="0" marT="38100" marB="0"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302895" algn="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000" spc="-10">
                          <a:latin typeface="Calibri"/>
                          <a:cs typeface="Calibri"/>
                        </a:rPr>
                        <a:t>$1500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625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>
                          <a:latin typeface="Calibri"/>
                          <a:cs typeface="Calibri"/>
                        </a:rPr>
                        <a:t>$</a:t>
                      </a:r>
                      <a:r>
                        <a:rPr lang="en-AU" sz="1000" spc="-5">
                          <a:latin typeface="Calibri"/>
                          <a:cs typeface="Calibri"/>
                        </a:rPr>
                        <a:t>306  </a:t>
                      </a:r>
                      <a:r>
                        <a:rPr sz="10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>
                          <a:latin typeface="Calibri"/>
                          <a:cs typeface="Calibri"/>
                        </a:rPr>
                        <a:t>(52)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049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000">
                          <a:solidFill>
                            <a:srgbClr val="082A39"/>
                          </a:solidFill>
                          <a:latin typeface="Wingdings 2"/>
                          <a:cs typeface="Wingdings 2"/>
                        </a:rPr>
                        <a:t></a:t>
                      </a:r>
                      <a:endParaRPr sz="1000">
                        <a:latin typeface="Wingdings 2"/>
                        <a:cs typeface="Wingdings 2"/>
                      </a:endParaRPr>
                    </a:p>
                  </a:txBody>
                  <a:tcPr marL="0" marR="0" marT="30480" marB="0">
                    <a:lnR w="6350">
                      <a:solidFill>
                        <a:srgbClr val="5B9BD4"/>
                      </a:solidFill>
                      <a:prstDash val="solid"/>
                    </a:lnR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005">
                <a:tc>
                  <a:txBody>
                    <a:bodyPr/>
                    <a:lstStyle/>
                    <a:p>
                      <a:pPr marL="91440" marR="2425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Graduate</a:t>
                      </a:r>
                      <a:r>
                        <a:rPr sz="1000" spc="-3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Diploma</a:t>
                      </a:r>
                      <a:r>
                        <a:rPr sz="1000" spc="-3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000" spc="-3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Cosmetic </a:t>
                      </a:r>
                      <a:r>
                        <a:rPr sz="1000" spc="-2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Nursing and Injectables </a:t>
                      </a:r>
                      <a:r>
                        <a:rPr sz="100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52852WA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6350">
                      <a:solidFill>
                        <a:srgbClr val="5B9BD4"/>
                      </a:solidFill>
                      <a:prstDash val="solid"/>
                    </a:lnL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49885">
                        <a:lnSpc>
                          <a:spcPct val="100000"/>
                        </a:lnSpc>
                      </a:pPr>
                      <a:r>
                        <a:rPr sz="1000" spc="-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26720">
                        <a:lnSpc>
                          <a:spcPct val="100000"/>
                        </a:lnSpc>
                      </a:pPr>
                      <a:r>
                        <a:rPr sz="100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07010" marR="160655" indent="12065" algn="ctr">
                        <a:lnSpc>
                          <a:spcPct val="100000"/>
                        </a:lnSpc>
                      </a:pPr>
                      <a:r>
                        <a:rPr lang="en-AU"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Live Streamed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0320" algn="ctr">
                        <a:lnSpc>
                          <a:spcPct val="100000"/>
                        </a:lnSpc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$</a:t>
                      </a:r>
                      <a:r>
                        <a:rPr lang="en-AU"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21,156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000">
                          <a:latin typeface="Calibri"/>
                          <a:cs typeface="Calibri"/>
                        </a:rPr>
                        <a:t>$</a:t>
                      </a:r>
                    </a:p>
                  </a:txBody>
                  <a:tcPr marL="0" marR="0" marT="444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R="320040" algn="r">
                        <a:lnSpc>
                          <a:spcPct val="100000"/>
                        </a:lnSpc>
                      </a:pPr>
                      <a:r>
                        <a:rPr sz="1000" spc="-10">
                          <a:latin typeface="Calibri"/>
                          <a:cs typeface="Calibri"/>
                        </a:rPr>
                        <a:t>$1500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476250">
                        <a:lnSpc>
                          <a:spcPct val="100000"/>
                        </a:lnSpc>
                      </a:pPr>
                      <a:r>
                        <a:rPr sz="1000" spc="-5">
                          <a:latin typeface="Calibri"/>
                          <a:cs typeface="Calibri"/>
                        </a:rPr>
                        <a:t>$</a:t>
                      </a:r>
                      <a:r>
                        <a:rPr lang="en-AU" sz="1000" spc="-5">
                          <a:latin typeface="Calibri"/>
                          <a:cs typeface="Calibri"/>
                        </a:rPr>
                        <a:t>378</a:t>
                      </a:r>
                      <a:r>
                        <a:rPr sz="10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lang="en-AU" sz="1000" spc="15">
                          <a:latin typeface="Calibri"/>
                          <a:cs typeface="Calibri"/>
                        </a:rPr>
                        <a:t>  </a:t>
                      </a:r>
                      <a:r>
                        <a:rPr sz="1000" spc="-10">
                          <a:latin typeface="Calibri"/>
                          <a:cs typeface="Calibri"/>
                        </a:rPr>
                        <a:t>(5</a:t>
                      </a:r>
                      <a:r>
                        <a:rPr lang="en-AU" sz="1000" spc="-10">
                          <a:latin typeface="Calibri"/>
                          <a:cs typeface="Calibri"/>
                        </a:rPr>
                        <a:t>2)</a:t>
                      </a:r>
                    </a:p>
                  </a:txBody>
                  <a:tcPr marL="0" marR="0" marT="444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049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000">
                          <a:solidFill>
                            <a:srgbClr val="082A39"/>
                          </a:solidFill>
                          <a:latin typeface="Wingdings 2"/>
                          <a:cs typeface="Wingdings 2"/>
                        </a:rPr>
                        <a:t></a:t>
                      </a:r>
                      <a:endParaRPr sz="1000">
                        <a:latin typeface="Wingdings 2"/>
                        <a:cs typeface="Wingdings 2"/>
                      </a:endParaRPr>
                    </a:p>
                  </a:txBody>
                  <a:tcPr marL="0" marR="0" marT="30480" marB="0">
                    <a:lnR w="6350">
                      <a:solidFill>
                        <a:srgbClr val="5B9BD4"/>
                      </a:solidFill>
                      <a:prstDash val="solid"/>
                    </a:lnR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91440" marR="217804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Advanced</a:t>
                      </a:r>
                      <a:r>
                        <a:rPr sz="1000" spc="-2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Diploma</a:t>
                      </a:r>
                      <a:r>
                        <a:rPr sz="1000" spc="-3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000" spc="-3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Cosmetic </a:t>
                      </a:r>
                      <a:r>
                        <a:rPr sz="1000" spc="-2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Dermal</a:t>
                      </a:r>
                      <a:r>
                        <a:rPr sz="1000" spc="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Science</a:t>
                      </a:r>
                      <a:r>
                        <a:rPr sz="1000" spc="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endParaRPr lang="en-AU" sz="1000" spc="10">
                        <a:solidFill>
                          <a:srgbClr val="082A39"/>
                        </a:solidFill>
                        <a:latin typeface="Calibri"/>
                        <a:cs typeface="Calibri"/>
                      </a:endParaRPr>
                    </a:p>
                    <a:p>
                      <a:pPr marL="91440" marR="217804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52850WA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6350">
                      <a:solidFill>
                        <a:srgbClr val="5B9BD4"/>
                      </a:solidFill>
                      <a:prstDash val="solid"/>
                    </a:lnL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349885">
                        <a:lnSpc>
                          <a:spcPct val="100000"/>
                        </a:lnSpc>
                      </a:pPr>
                      <a:r>
                        <a:rPr sz="1000" spc="-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426720">
                        <a:lnSpc>
                          <a:spcPct val="100000"/>
                        </a:lnSpc>
                      </a:pPr>
                      <a:r>
                        <a:rPr sz="100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7010" marR="160655" indent="1206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AU"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Live Streamed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0320" algn="ctr">
                        <a:lnSpc>
                          <a:spcPct val="100000"/>
                        </a:lnSpc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$1</a:t>
                      </a:r>
                      <a:r>
                        <a:rPr lang="en-AU"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7,412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>
                          <a:latin typeface="Calibri"/>
                          <a:cs typeface="Calibri"/>
                        </a:rPr>
                        <a:t>$</a:t>
                      </a: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320040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10">
                          <a:latin typeface="Calibri"/>
                          <a:cs typeface="Calibri"/>
                        </a:rPr>
                        <a:t>$1500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625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>
                          <a:latin typeface="Calibri"/>
                          <a:cs typeface="Calibri"/>
                        </a:rPr>
                        <a:t>$</a:t>
                      </a:r>
                      <a:r>
                        <a:rPr lang="en-AU" sz="1000" spc="-5">
                          <a:latin typeface="Calibri"/>
                          <a:cs typeface="Calibri"/>
                        </a:rPr>
                        <a:t>306</a:t>
                      </a:r>
                      <a:r>
                        <a:rPr sz="10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lang="en-AU" sz="1000" spc="15">
                          <a:latin typeface="Calibri"/>
                          <a:cs typeface="Calibri"/>
                        </a:rPr>
                        <a:t>  </a:t>
                      </a:r>
                      <a:r>
                        <a:rPr sz="1000" spc="-10">
                          <a:latin typeface="Calibri"/>
                          <a:cs typeface="Calibri"/>
                        </a:rPr>
                        <a:t>(5</a:t>
                      </a:r>
                      <a:r>
                        <a:rPr lang="en-AU" sz="1000" spc="-10">
                          <a:latin typeface="Calibri"/>
                          <a:cs typeface="Calibri"/>
                        </a:rPr>
                        <a:t>2</a:t>
                      </a:r>
                      <a:r>
                        <a:rPr sz="1000" spc="-10">
                          <a:latin typeface="Calibri"/>
                          <a:cs typeface="Calibri"/>
                        </a:rPr>
                        <a:t>)</a:t>
                      </a:r>
                      <a:endParaRPr lang="en-AU" sz="1000" spc="-1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049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000">
                          <a:solidFill>
                            <a:srgbClr val="082A39"/>
                          </a:solidFill>
                          <a:latin typeface="Wingdings 2"/>
                          <a:cs typeface="Wingdings 2"/>
                        </a:rPr>
                        <a:t></a:t>
                      </a:r>
                      <a:endParaRPr sz="1000">
                        <a:latin typeface="Wingdings 2"/>
                        <a:cs typeface="Wingdings 2"/>
                      </a:endParaRPr>
                    </a:p>
                  </a:txBody>
                  <a:tcPr marL="0" marR="0" marT="30480" marB="0">
                    <a:lnR w="6350">
                      <a:solidFill>
                        <a:srgbClr val="5B9BD4"/>
                      </a:solidFill>
                      <a:prstDash val="solid"/>
                    </a:lnR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Diploma</a:t>
                      </a:r>
                      <a:r>
                        <a:rPr sz="1000" spc="-2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000" spc="-2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Business</a:t>
                      </a:r>
                      <a:r>
                        <a:rPr sz="1000" spc="-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endParaRPr lang="en-AU" sz="1000" spc="-10" dirty="0">
                        <a:solidFill>
                          <a:srgbClr val="082A39"/>
                        </a:solidFill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 dirty="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BSB50</a:t>
                      </a:r>
                      <a:r>
                        <a:rPr lang="en-AU" sz="1000" spc="-5" dirty="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120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6350">
                      <a:solidFill>
                        <a:srgbClr val="5B9BD4"/>
                      </a:solidFill>
                      <a:prstDash val="solid"/>
                    </a:lnL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349885">
                        <a:lnSpc>
                          <a:spcPct val="100000"/>
                        </a:lnSpc>
                      </a:pPr>
                      <a:r>
                        <a:rPr sz="1000" spc="-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12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426720">
                        <a:lnSpc>
                          <a:spcPct val="100000"/>
                        </a:lnSpc>
                      </a:pPr>
                      <a:r>
                        <a:rPr sz="100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lvl="0" algn="ctr">
                        <a:lnSpc>
                          <a:spcPct val="100000"/>
                        </a:lnSpc>
                      </a:pPr>
                      <a:r>
                        <a:rPr lang="en-AU"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Supported         O</a:t>
                      </a:r>
                      <a:r>
                        <a:rPr sz="1000" spc="-5" err="1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nline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0320" algn="ctr">
                        <a:lnSpc>
                          <a:spcPct val="100000"/>
                        </a:lnSpc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$8,600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000">
                          <a:latin typeface="Calibri"/>
                          <a:cs typeface="Calibri"/>
                        </a:rPr>
                        <a:t>$</a:t>
                      </a:r>
                    </a:p>
                  </a:txBody>
                  <a:tcPr marL="0" marR="0" marT="508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320040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10">
                          <a:latin typeface="Calibri"/>
                          <a:cs typeface="Calibri"/>
                        </a:rPr>
                        <a:t>$1500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625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>
                          <a:latin typeface="Calibri"/>
                          <a:cs typeface="Calibri"/>
                        </a:rPr>
                        <a:t>$136.53</a:t>
                      </a:r>
                      <a:r>
                        <a:rPr sz="10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AU" sz="1000" spc="10">
                          <a:latin typeface="Calibri"/>
                          <a:cs typeface="Calibri"/>
                        </a:rPr>
                        <a:t>  </a:t>
                      </a:r>
                      <a:r>
                        <a:rPr sz="1000" spc="-10">
                          <a:latin typeface="Calibri"/>
                          <a:cs typeface="Calibri"/>
                        </a:rPr>
                        <a:t>(52)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049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000">
                          <a:solidFill>
                            <a:srgbClr val="082A39"/>
                          </a:solidFill>
                          <a:latin typeface="Wingdings 2"/>
                          <a:cs typeface="Wingdings 2"/>
                        </a:rPr>
                        <a:t></a:t>
                      </a:r>
                      <a:endParaRPr sz="1000">
                        <a:latin typeface="Wingdings 2"/>
                        <a:cs typeface="Wingdings 2"/>
                      </a:endParaRPr>
                    </a:p>
                  </a:txBody>
                  <a:tcPr marL="0" marR="0" marT="30480" marB="0">
                    <a:lnR w="6350">
                      <a:solidFill>
                        <a:srgbClr val="5B9BD4"/>
                      </a:solidFill>
                      <a:prstDash val="solid"/>
                    </a:lnR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8005">
                <a:tc>
                  <a:txBody>
                    <a:bodyPr/>
                    <a:lstStyle/>
                    <a:p>
                      <a:pPr marL="91440" marR="535940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Certificate III in Business </a:t>
                      </a:r>
                      <a:r>
                        <a:rPr sz="100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Ad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100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ini</a:t>
                      </a:r>
                      <a:r>
                        <a:rPr sz="1000" spc="-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00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tr</a:t>
                      </a:r>
                      <a:r>
                        <a:rPr sz="1000" spc="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00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tion</a:t>
                      </a:r>
                      <a:r>
                        <a:rPr sz="1000" spc="-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(M</a:t>
                      </a:r>
                      <a:r>
                        <a:rPr sz="1000" spc="-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00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dical)  </a:t>
                      </a:r>
                      <a:r>
                        <a:rPr sz="1000" spc="-5">
                          <a:latin typeface="Calibri"/>
                          <a:cs typeface="Calibri"/>
                        </a:rPr>
                        <a:t>BSB3</a:t>
                      </a:r>
                      <a:r>
                        <a:rPr lang="en-AU" sz="1000" spc="-5">
                          <a:latin typeface="Calibri"/>
                          <a:cs typeface="Calibri"/>
                        </a:rPr>
                        <a:t>0120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6350">
                      <a:solidFill>
                        <a:srgbClr val="5B9BD4"/>
                      </a:solidFill>
                      <a:prstDash val="solid"/>
                    </a:lnL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81635">
                        <a:lnSpc>
                          <a:spcPct val="100000"/>
                        </a:lnSpc>
                      </a:pPr>
                      <a:r>
                        <a:rPr sz="100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26720">
                        <a:lnSpc>
                          <a:spcPct val="100000"/>
                        </a:lnSpc>
                      </a:pPr>
                      <a:r>
                        <a:rPr sz="100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lvl="0" algn="ctr">
                        <a:lnSpc>
                          <a:spcPct val="100000"/>
                        </a:lnSpc>
                      </a:pPr>
                      <a:r>
                        <a:rPr lang="en-AU" sz="1000" spc="-5">
                          <a:solidFill>
                            <a:srgbClr val="082A39"/>
                          </a:solidFill>
                          <a:latin typeface="+mn-lt"/>
                          <a:cs typeface="Calibri"/>
                        </a:rPr>
                        <a:t>Supported</a:t>
                      </a:r>
                    </a:p>
                    <a:p>
                      <a:pPr marL="38100" lvl="0" algn="ctr">
                        <a:lnSpc>
                          <a:spcPct val="100000"/>
                        </a:lnSpc>
                      </a:pPr>
                      <a:r>
                        <a:rPr lang="en-AU" sz="1000" spc="-5">
                          <a:solidFill>
                            <a:srgbClr val="082A39"/>
                          </a:solidFill>
                          <a:latin typeface="+mn-lt"/>
                          <a:cs typeface="Calibri"/>
                        </a:rPr>
                        <a:t>Online</a:t>
                      </a:r>
                      <a:endParaRPr lang="en-AU" sz="1000">
                        <a:latin typeface="+mn-lt"/>
                        <a:cs typeface="Calibri"/>
                      </a:endParaRPr>
                    </a:p>
                  </a:txBody>
                  <a:tcPr marL="0" marR="0" marT="63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0320" algn="ctr">
                        <a:lnSpc>
                          <a:spcPct val="100000"/>
                        </a:lnSpc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$</a:t>
                      </a:r>
                      <a:r>
                        <a:rPr lang="en-AU"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6,500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000">
                          <a:latin typeface="Calibri"/>
                          <a:cs typeface="Calibri"/>
                        </a:rPr>
                        <a:t>$</a:t>
                      </a:r>
                    </a:p>
                  </a:txBody>
                  <a:tcPr marL="0" marR="0" marT="63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50" dirty="0">
                        <a:latin typeface="Times New Roman"/>
                        <a:cs typeface="Times New Roman"/>
                      </a:endParaRPr>
                    </a:p>
                    <a:p>
                      <a:pPr marL="560070">
                        <a:lnSpc>
                          <a:spcPct val="10000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AU" sz="1000" spc="-10" dirty="0">
                          <a:latin typeface="Calibri"/>
                          <a:cs typeface="Calibri"/>
                        </a:rPr>
                        <a:t>15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00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508634">
                        <a:lnSpc>
                          <a:spcPct val="100000"/>
                        </a:lnSpc>
                      </a:pPr>
                      <a:r>
                        <a:rPr sz="1000" spc="-5">
                          <a:latin typeface="Calibri"/>
                          <a:cs typeface="Calibri"/>
                        </a:rPr>
                        <a:t>$</a:t>
                      </a:r>
                      <a:r>
                        <a:rPr lang="en-AU" sz="1000" spc="-5">
                          <a:latin typeface="Calibri"/>
                          <a:cs typeface="Calibri"/>
                        </a:rPr>
                        <a:t>200.00</a:t>
                      </a:r>
                      <a:r>
                        <a:rPr sz="100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AU" sz="1000">
                          <a:latin typeface="Calibri"/>
                          <a:cs typeface="Calibri"/>
                        </a:rPr>
                        <a:t>  </a:t>
                      </a:r>
                      <a:r>
                        <a:rPr sz="1000" spc="-10">
                          <a:latin typeface="Calibri"/>
                          <a:cs typeface="Calibri"/>
                        </a:rPr>
                        <a:t>(2</a:t>
                      </a:r>
                      <a:r>
                        <a:rPr lang="en-AU" sz="1000" spc="-10">
                          <a:latin typeface="Calibri"/>
                          <a:cs typeface="Calibri"/>
                        </a:rPr>
                        <a:t>5</a:t>
                      </a:r>
                      <a:r>
                        <a:rPr sz="1000" spc="-10">
                          <a:latin typeface="Calibri"/>
                          <a:cs typeface="Calibri"/>
                        </a:rPr>
                        <a:t>)</a:t>
                      </a:r>
                      <a:endParaRPr lang="en-AU" sz="1000" spc="-10">
                        <a:latin typeface="Calibri"/>
                        <a:cs typeface="Calibri"/>
                      </a:endParaRPr>
                    </a:p>
                    <a:p>
                      <a:pPr marL="508634">
                        <a:lnSpc>
                          <a:spcPct val="100000"/>
                        </a:lnSpc>
                      </a:pP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049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000">
                          <a:solidFill>
                            <a:srgbClr val="082A39"/>
                          </a:solidFill>
                          <a:latin typeface="Wingdings 2"/>
                          <a:cs typeface="Wingdings 2"/>
                        </a:rPr>
                        <a:t></a:t>
                      </a:r>
                      <a:endParaRPr sz="1000">
                        <a:latin typeface="Wingdings 2"/>
                        <a:cs typeface="Wingdings 2"/>
                      </a:endParaRPr>
                    </a:p>
                  </a:txBody>
                  <a:tcPr marL="0" marR="0" marT="30480" marB="0">
                    <a:lnR w="6350">
                      <a:solidFill>
                        <a:srgbClr val="5B9BD4"/>
                      </a:solidFill>
                      <a:prstDash val="solid"/>
                    </a:lnR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91440" marR="144145">
                        <a:lnSpc>
                          <a:spcPct val="100000"/>
                        </a:lnSpc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Venous Blood Collection </a:t>
                      </a:r>
                      <a:r>
                        <a:rPr sz="1000" spc="-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Skill Set </a:t>
                      </a:r>
                      <a:r>
                        <a:rPr sz="1000" spc="-21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HLTSSOOO59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6350">
                      <a:solidFill>
                        <a:srgbClr val="5B9BD4"/>
                      </a:solidFill>
                      <a:prstDash val="solid"/>
                    </a:lnL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81635">
                        <a:lnSpc>
                          <a:spcPct val="100000"/>
                        </a:lnSpc>
                      </a:pPr>
                      <a:r>
                        <a:rPr sz="100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26720">
                        <a:lnSpc>
                          <a:spcPct val="100000"/>
                        </a:lnSpc>
                      </a:pPr>
                      <a:r>
                        <a:rPr sz="100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29870" marR="172720" indent="-10795" algn="ctr">
                        <a:lnSpc>
                          <a:spcPct val="100000"/>
                        </a:lnSpc>
                      </a:pPr>
                      <a:r>
                        <a:rPr lang="en-AU"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Supported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00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nline/ 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Clinical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0320" algn="ctr">
                        <a:lnSpc>
                          <a:spcPct val="100000"/>
                        </a:lnSpc>
                      </a:pPr>
                      <a:r>
                        <a:rPr sz="1000" spc="-5">
                          <a:latin typeface="Calibri"/>
                          <a:cs typeface="Calibri"/>
                        </a:rPr>
                        <a:t>$</a:t>
                      </a:r>
                      <a:r>
                        <a:rPr lang="en-AU" sz="1000" spc="-5">
                          <a:latin typeface="Calibri"/>
                          <a:cs typeface="Calibri"/>
                        </a:rPr>
                        <a:t>4,500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000">
                          <a:latin typeface="Calibri"/>
                          <a:cs typeface="Calibri"/>
                        </a:rPr>
                        <a:t>$</a:t>
                      </a:r>
                    </a:p>
                  </a:txBody>
                  <a:tcPr marL="0" marR="0" marT="127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560070">
                        <a:lnSpc>
                          <a:spcPct val="100000"/>
                        </a:lnSpc>
                      </a:pPr>
                      <a:r>
                        <a:rPr sz="1000" spc="-10">
                          <a:latin typeface="Calibri"/>
                          <a:cs typeface="Calibri"/>
                        </a:rPr>
                        <a:t>$500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76250">
                        <a:lnSpc>
                          <a:spcPct val="100000"/>
                        </a:lnSpc>
                      </a:pPr>
                      <a:r>
                        <a:rPr sz="1000" spc="-5">
                          <a:latin typeface="Calibri"/>
                          <a:cs typeface="Calibri"/>
                        </a:rPr>
                        <a:t>$</a:t>
                      </a:r>
                      <a:r>
                        <a:rPr lang="en-AU" sz="1000" spc="-5">
                          <a:latin typeface="Calibri"/>
                          <a:cs typeface="Calibri"/>
                        </a:rPr>
                        <a:t>400.00 </a:t>
                      </a:r>
                      <a:r>
                        <a:rPr sz="10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>
                          <a:latin typeface="Calibri"/>
                          <a:cs typeface="Calibri"/>
                        </a:rPr>
                        <a:t>(10)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R="150495" algn="ctr">
                        <a:lnSpc>
                          <a:spcPct val="100000"/>
                        </a:lnSpc>
                      </a:pPr>
                      <a:r>
                        <a:rPr sz="1000" dirty="0">
                          <a:solidFill>
                            <a:srgbClr val="082A39"/>
                          </a:solidFill>
                          <a:latin typeface="Wingdings 2"/>
                          <a:cs typeface="Wingdings 2"/>
                        </a:rPr>
                        <a:t></a:t>
                      </a:r>
                      <a:endParaRPr sz="1000" dirty="0">
                        <a:latin typeface="Wingdings 2"/>
                        <a:cs typeface="Wingdings 2"/>
                      </a:endParaRPr>
                    </a:p>
                  </a:txBody>
                  <a:tcPr marL="0" marR="0" marT="635" marB="0">
                    <a:lnR w="6350">
                      <a:solidFill>
                        <a:srgbClr val="5B9BD4"/>
                      </a:solidFill>
                      <a:prstDash val="solid"/>
                    </a:lnR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459" y="-10391"/>
            <a:ext cx="3334512" cy="1306067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29895" y="5321553"/>
            <a:ext cx="4588510" cy="1260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240665" algn="l"/>
                <a:tab pos="241300" algn="l"/>
              </a:tabLst>
            </a:pP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All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fees</a:t>
            </a:r>
            <a:r>
              <a:rPr sz="900" b="0" spc="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are</a:t>
            </a:r>
            <a:r>
              <a:rPr sz="900" b="0" spc="1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quoted</a:t>
            </a:r>
            <a:r>
              <a:rPr sz="900" b="0" spc="-1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in</a:t>
            </a:r>
            <a:r>
              <a:rPr sz="900" b="0" spc="-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Australian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Dollars.</a:t>
            </a:r>
            <a:endParaRPr sz="900">
              <a:latin typeface="Calibri Light"/>
              <a:cs typeface="Calibri Light"/>
            </a:endParaRPr>
          </a:p>
          <a:p>
            <a:pPr marL="241300" marR="5080" indent="-228600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All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payments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must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be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via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 credit card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or</a:t>
            </a:r>
            <a:r>
              <a:rPr sz="900" b="0" spc="1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from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an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Australian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bank</a:t>
            </a:r>
            <a:r>
              <a:rPr sz="900" b="0" spc="-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account</a:t>
            </a:r>
            <a:r>
              <a:rPr sz="900" b="0" spc="1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and</a:t>
            </a:r>
            <a:r>
              <a:rPr sz="900" b="0" spc="-1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where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a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Payment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Plan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is</a:t>
            </a:r>
            <a:r>
              <a:rPr sz="900" b="0" spc="-1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chosen,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on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a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recurring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auto-debit</a:t>
            </a:r>
            <a:r>
              <a:rPr sz="900" b="0" spc="-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basis.</a:t>
            </a:r>
            <a:endParaRPr sz="900">
              <a:latin typeface="Calibri Light"/>
              <a:cs typeface="Calibri Light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Grayclay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10">
                <a:solidFill>
                  <a:srgbClr val="082A39"/>
                </a:solidFill>
                <a:latin typeface="Calibri Light"/>
                <a:cs typeface="Calibri Light"/>
              </a:rPr>
              <a:t>offers</a:t>
            </a:r>
            <a:r>
              <a:rPr sz="900" b="0" spc="3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weekly</a:t>
            </a:r>
            <a:r>
              <a:rPr sz="900" b="0" spc="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direct debit</a:t>
            </a:r>
            <a:r>
              <a:rPr sz="900" b="0" spc="-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repayment option</a:t>
            </a:r>
            <a:endParaRPr sz="900">
              <a:latin typeface="Calibri Light"/>
              <a:cs typeface="Calibri Light"/>
            </a:endParaRPr>
          </a:p>
          <a:p>
            <a:pPr marL="241300" marR="87630" indent="-228600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Student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 Loan</a:t>
            </a:r>
            <a:r>
              <a:rPr sz="900" b="0" spc="1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funding</a:t>
            </a:r>
            <a:r>
              <a:rPr sz="900" b="0" spc="-2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is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subject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to</a:t>
            </a:r>
            <a:r>
              <a:rPr sz="900" b="0" spc="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the</a:t>
            </a:r>
            <a:r>
              <a:rPr sz="900" b="0" spc="-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individual</a:t>
            </a:r>
            <a:r>
              <a:rPr sz="900" b="0" spc="-1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loan</a:t>
            </a:r>
            <a:r>
              <a:rPr sz="900" b="0" spc="-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provider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criteria,</a:t>
            </a:r>
            <a:r>
              <a:rPr sz="900" b="0" spc="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terms</a:t>
            </a:r>
            <a:r>
              <a:rPr sz="900" b="0" spc="1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and</a:t>
            </a:r>
            <a:r>
              <a:rPr sz="900" b="0" spc="-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conditions.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Grayclay</a:t>
            </a:r>
            <a:r>
              <a:rPr sz="900" b="0" spc="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strongly urges</a:t>
            </a:r>
            <a:r>
              <a:rPr sz="900" b="0" spc="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students</a:t>
            </a:r>
            <a:r>
              <a:rPr sz="900" b="0" spc="-1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to seek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financial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advice</a:t>
            </a:r>
            <a:r>
              <a:rPr sz="900" b="0" spc="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before</a:t>
            </a:r>
            <a:r>
              <a:rPr sz="900" b="0" spc="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applying</a:t>
            </a:r>
            <a:r>
              <a:rPr sz="900" b="0" spc="-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for</a:t>
            </a:r>
            <a:r>
              <a:rPr sz="900" b="0" spc="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a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Study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Loan.</a:t>
            </a:r>
            <a:endParaRPr sz="900">
              <a:latin typeface="Calibri Light"/>
              <a:cs typeface="Calibri Light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Credit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card payments</a:t>
            </a:r>
            <a:r>
              <a:rPr sz="900" b="0" spc="1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incur</a:t>
            </a:r>
            <a:r>
              <a:rPr sz="900" b="0" spc="-2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a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surcharge</a:t>
            </a:r>
            <a:r>
              <a:rPr sz="900" b="0" spc="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of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2.5%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 per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 transaction</a:t>
            </a:r>
            <a:endParaRPr sz="900">
              <a:latin typeface="Calibri Light"/>
              <a:cs typeface="Calibri Light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All</a:t>
            </a:r>
            <a:r>
              <a:rPr sz="900" b="0" spc="-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fees are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subject</a:t>
            </a:r>
            <a:r>
              <a:rPr sz="900" b="0" spc="-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to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change</a:t>
            </a:r>
            <a:r>
              <a:rPr lang="en-AU" sz="900" b="0" spc="-5">
                <a:solidFill>
                  <a:srgbClr val="082A39"/>
                </a:solidFill>
                <a:latin typeface="Calibri Light"/>
                <a:cs typeface="Calibri Light"/>
              </a:rPr>
              <a:t> without prior notification</a:t>
            </a:r>
            <a:endParaRPr sz="900">
              <a:latin typeface="Calibri Light"/>
              <a:cs typeface="Calibri Light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Course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entry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requirements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apply</a:t>
            </a:r>
            <a:r>
              <a:rPr sz="900" b="0" spc="-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and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are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strictly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adhered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to.</a:t>
            </a:r>
            <a:endParaRPr sz="9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14896" y="712469"/>
            <a:ext cx="379095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>
                <a:solidFill>
                  <a:srgbClr val="001F5F"/>
                </a:solidFill>
                <a:latin typeface="Calibri"/>
                <a:cs typeface="Calibri"/>
              </a:rPr>
              <a:t>Fee </a:t>
            </a:r>
            <a:r>
              <a:rPr sz="1600" spc="-10">
                <a:solidFill>
                  <a:srgbClr val="001F5F"/>
                </a:solidFill>
                <a:latin typeface="Calibri"/>
                <a:cs typeface="Calibri"/>
              </a:rPr>
              <a:t>Schedule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414896" y="322910"/>
            <a:ext cx="364350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/>
              <a:t>Fee</a:t>
            </a:r>
            <a:r>
              <a:rPr sz="2400" spc="-20"/>
              <a:t> </a:t>
            </a:r>
            <a:r>
              <a:rPr sz="2400" spc="-15"/>
              <a:t>for</a:t>
            </a:r>
            <a:r>
              <a:rPr sz="2400" spc="-25"/>
              <a:t> </a:t>
            </a:r>
            <a:r>
              <a:rPr sz="2400" spc="-5"/>
              <a:t>Service</a:t>
            </a:r>
            <a:r>
              <a:rPr lang="en-AU" sz="2400" spc="-5"/>
              <a:t> Students</a:t>
            </a:r>
            <a:endParaRPr sz="2400"/>
          </a:p>
        </p:txBody>
      </p:sp>
      <p:sp>
        <p:nvSpPr>
          <p:cNvPr id="7" name="object 7"/>
          <p:cNvSpPr txBox="1"/>
          <p:nvPr/>
        </p:nvSpPr>
        <p:spPr>
          <a:xfrm>
            <a:off x="5896736" y="5321553"/>
            <a:ext cx="429895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Tuition</a:t>
            </a:r>
            <a:r>
              <a:rPr sz="900" b="0" spc="-1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Fees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do not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include</a:t>
            </a:r>
            <a:r>
              <a:rPr sz="900" b="0" spc="-2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the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cost</a:t>
            </a:r>
            <a:r>
              <a:rPr sz="900" b="0" spc="2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of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accommodation,</a:t>
            </a:r>
            <a:r>
              <a:rPr sz="900" b="0" spc="3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food</a:t>
            </a:r>
            <a:r>
              <a:rPr sz="900" b="0" spc="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or</a:t>
            </a:r>
            <a:r>
              <a:rPr sz="900" b="0" spc="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travel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 to the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Gold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Coast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campus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whilst attending</a:t>
            </a:r>
            <a:r>
              <a:rPr sz="900" b="0" spc="-1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the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clinical</a:t>
            </a:r>
            <a:r>
              <a:rPr sz="900" b="0" spc="-1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training</a:t>
            </a:r>
            <a:r>
              <a:rPr sz="900" b="0" spc="19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and</a:t>
            </a:r>
            <a:r>
              <a:rPr sz="900" b="0" spc="-2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are</a:t>
            </a:r>
            <a:r>
              <a:rPr sz="900" b="0" spc="1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at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an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additional cost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 to student.</a:t>
            </a:r>
            <a:endParaRPr sz="900">
              <a:latin typeface="Calibri Light"/>
              <a:cs typeface="Calibri Light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Textbook</a:t>
            </a:r>
            <a:r>
              <a:rPr sz="900" b="0" spc="2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Fees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– Students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are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required</a:t>
            </a:r>
            <a:r>
              <a:rPr sz="900" b="0" spc="-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to</a:t>
            </a:r>
            <a:r>
              <a:rPr sz="900" b="0" spc="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purchase</a:t>
            </a:r>
            <a:r>
              <a:rPr sz="900" b="0" spc="-10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any</a:t>
            </a:r>
            <a:r>
              <a:rPr sz="900" b="0" spc="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 spc="-5">
                <a:solidFill>
                  <a:srgbClr val="082A39"/>
                </a:solidFill>
                <a:latin typeface="Calibri Light"/>
                <a:cs typeface="Calibri Light"/>
              </a:rPr>
              <a:t>textbooks</a:t>
            </a:r>
            <a:r>
              <a:rPr sz="900" b="0" spc="25">
                <a:solidFill>
                  <a:srgbClr val="082A39"/>
                </a:solidFill>
                <a:latin typeface="Calibri Light"/>
                <a:cs typeface="Calibri Light"/>
              </a:rPr>
              <a:t> </a:t>
            </a:r>
            <a:r>
              <a:rPr sz="900" b="0">
                <a:solidFill>
                  <a:srgbClr val="082A39"/>
                </a:solidFill>
                <a:latin typeface="Calibri Light"/>
                <a:cs typeface="Calibri Light"/>
              </a:rPr>
              <a:t>independently.</a:t>
            </a:r>
            <a:endParaRPr sz="900">
              <a:latin typeface="Calibri Light"/>
              <a:cs typeface="Calibri Light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A8F4CE-CAC2-DC0F-431B-9847427DCF32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153888"/>
          </a:xfrm>
        </p:spPr>
        <p:txBody>
          <a:bodyPr/>
          <a:lstStyle/>
          <a:p>
            <a:r>
              <a:rPr lang="en-GB" sz="1000"/>
              <a:t>Fee Schedule and Academic Calendar_ 2024-2027 V2.4</a:t>
            </a:r>
            <a:endParaRPr lang="en-GB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BB719D-E71E-6BF3-16B2-96F78A10989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153888"/>
          </a:xfrm>
        </p:spPr>
        <p:txBody>
          <a:bodyPr/>
          <a:lstStyle/>
          <a:p>
            <a:fld id="{B6F15528-21DE-4FAA-801E-634DDDAF4B2B}" type="slidenum">
              <a:rPr lang="en-AU" sz="1000" smtClean="0"/>
              <a:t>2</a:t>
            </a:fld>
            <a:endParaRPr lang="en-AU"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414896" y="712469"/>
            <a:ext cx="379095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>
                <a:solidFill>
                  <a:srgbClr val="001F5F"/>
                </a:solidFill>
                <a:latin typeface="Calibri"/>
                <a:cs typeface="Calibri"/>
              </a:rPr>
              <a:t>Fee </a:t>
            </a:r>
            <a:r>
              <a:rPr sz="1600" spc="-10">
                <a:solidFill>
                  <a:srgbClr val="001F5F"/>
                </a:solidFill>
                <a:latin typeface="Calibri"/>
                <a:cs typeface="Calibri"/>
              </a:rPr>
              <a:t>Schedule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414896" y="322910"/>
            <a:ext cx="364350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/>
              <a:t>VET</a:t>
            </a:r>
            <a:r>
              <a:rPr sz="2400" spc="-20"/>
              <a:t> </a:t>
            </a:r>
            <a:r>
              <a:rPr sz="2400" spc="-5"/>
              <a:t>Student</a:t>
            </a:r>
            <a:r>
              <a:rPr sz="2400" spc="-20"/>
              <a:t> </a:t>
            </a:r>
            <a:r>
              <a:rPr sz="2400" spc="-5"/>
              <a:t>Loans</a:t>
            </a:r>
            <a:r>
              <a:rPr lang="en-AU" sz="2400" spc="-5"/>
              <a:t> Students</a:t>
            </a:r>
            <a:endParaRPr sz="2400"/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66203"/>
              </p:ext>
            </p:extLst>
          </p:nvPr>
        </p:nvGraphicFramePr>
        <p:xfrm>
          <a:off x="406768" y="1857248"/>
          <a:ext cx="10669901" cy="25476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0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0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67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6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59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4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07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052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195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1295">
                <a:tc>
                  <a:txBody>
                    <a:bodyPr/>
                    <a:lstStyle/>
                    <a:p>
                      <a:pPr marL="38735" algn="ctr">
                        <a:lnSpc>
                          <a:spcPts val="1190"/>
                        </a:lnSpc>
                        <a:spcBef>
                          <a:spcPts val="300"/>
                        </a:spcBef>
                      </a:pPr>
                      <a:r>
                        <a:rPr sz="10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Course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6350">
                      <a:solidFill>
                        <a:srgbClr val="5B9BD4"/>
                      </a:solidFill>
                      <a:prstDash val="solid"/>
                    </a:lnL>
                    <a:lnT w="6350">
                      <a:solidFill>
                        <a:srgbClr val="5B9BD4"/>
                      </a:solidFill>
                      <a:prstDash val="solid"/>
                    </a:lnT>
                    <a:solidFill>
                      <a:srgbClr val="082A39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179070" marR="169545" indent="27305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Duration </a:t>
                      </a:r>
                      <a:r>
                        <a:rPr sz="1000" b="1" spc="-21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Months </a:t>
                      </a:r>
                      <a:r>
                        <a:rPr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</a:t>
                      </a:r>
                      <a:r>
                        <a:rPr sz="10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ull</a:t>
                      </a: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ti</a:t>
                      </a:r>
                      <a:r>
                        <a:rPr sz="10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Terms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0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(10</a:t>
                      </a:r>
                      <a:r>
                        <a:rPr sz="1000" spc="-3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weekly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blocks)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190"/>
                        </a:lnSpc>
                        <a:spcBef>
                          <a:spcPts val="300"/>
                        </a:spcBef>
                      </a:pPr>
                      <a:r>
                        <a:rPr sz="10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Campus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solidFill>
                      <a:srgbClr val="082A39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159385" marR="188595" indent="-641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ourse  </a:t>
                      </a:r>
                      <a:r>
                        <a:rPr sz="10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Fees </a:t>
                      </a:r>
                      <a:r>
                        <a:rPr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AUD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5B9BD4"/>
                      </a:solidFill>
                      <a:prstDash val="solid"/>
                    </a:lnT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5B9BD4"/>
                      </a:solidFill>
                      <a:prstDash val="solid"/>
                    </a:lnT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5B9BD4"/>
                      </a:solidFill>
                      <a:prstDash val="solid"/>
                    </a:lnT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5B9BD4"/>
                      </a:solidFill>
                      <a:prstDash val="solid"/>
                    </a:lnR>
                    <a:lnT w="6350">
                      <a:solidFill>
                        <a:srgbClr val="5B9BD4"/>
                      </a:solidFill>
                      <a:prstDash val="solid"/>
                    </a:lnT>
                    <a:solidFill>
                      <a:srgbClr val="082A3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5B9BD4"/>
                      </a:solidFill>
                      <a:prstDash val="solid"/>
                    </a:lnL>
                    <a:solidFill>
                      <a:srgbClr val="082A3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82A3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VET</a:t>
                      </a:r>
                      <a:r>
                        <a:rPr sz="1000" spc="-3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000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Loan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5B9BD4"/>
                      </a:solidFill>
                      <a:prstDash val="solid"/>
                    </a:lnR>
                    <a:solidFill>
                      <a:srgbClr val="082A3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6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5B9BD4"/>
                      </a:solidFill>
                      <a:prstDash val="solid"/>
                    </a:lnL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 marL="60325" algn="ctr">
                        <a:lnSpc>
                          <a:spcPts val="790"/>
                        </a:lnSpc>
                      </a:pP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Materials</a:t>
                      </a:r>
                      <a:r>
                        <a:rPr sz="1000" spc="-4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Fees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790"/>
                        </a:lnSpc>
                      </a:pPr>
                      <a:r>
                        <a:rPr sz="10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Text-Book</a:t>
                      </a:r>
                      <a:r>
                        <a:rPr sz="10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Fees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ctr">
                        <a:lnSpc>
                          <a:spcPts val="735"/>
                        </a:lnSpc>
                      </a:pPr>
                      <a:r>
                        <a:rPr sz="9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Gap</a:t>
                      </a:r>
                      <a:r>
                        <a:rPr sz="900" b="1" spc="-3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Fee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6350">
                      <a:solidFill>
                        <a:srgbClr val="5B9BD4"/>
                      </a:solidFill>
                      <a:prstDash val="solid"/>
                    </a:lnR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marL="91440" marR="2927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Graduate</a:t>
                      </a:r>
                      <a:r>
                        <a:rPr sz="1000" spc="-3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Diploma</a:t>
                      </a:r>
                      <a:r>
                        <a:rPr sz="1000" spc="-2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000" spc="-2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Dermal </a:t>
                      </a:r>
                      <a:r>
                        <a:rPr sz="1000" spc="-2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Science</a:t>
                      </a:r>
                      <a:r>
                        <a:rPr sz="1000" spc="1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52854WA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6350">
                      <a:solidFill>
                        <a:srgbClr val="5B9BD4"/>
                      </a:solidFill>
                      <a:prstDash val="solid"/>
                    </a:lnL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0209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139" algn="ctr">
                        <a:lnSpc>
                          <a:spcPts val="1180"/>
                        </a:lnSpc>
                        <a:spcBef>
                          <a:spcPts val="390"/>
                        </a:spcBef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Live</a:t>
                      </a:r>
                      <a:r>
                        <a:rPr sz="1000" spc="-4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Stream/Gold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R="5080" algn="ctr">
                        <a:lnSpc>
                          <a:spcPts val="1180"/>
                        </a:lnSpc>
                      </a:pPr>
                      <a:r>
                        <a:rPr sz="1000" spc="-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Coast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4953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$1</a:t>
                      </a:r>
                      <a:r>
                        <a:rPr lang="en-AU"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7,412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 dirty="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$1</a:t>
                      </a:r>
                      <a:r>
                        <a:rPr lang="en-AU" sz="1000" spc="-5" dirty="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7,412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1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AU" sz="1000" spc="-10">
                          <a:latin typeface="Calibri"/>
                          <a:cs typeface="Calibri"/>
                        </a:rPr>
                        <a:t>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>
                          <a:latin typeface="Calibri"/>
                          <a:cs typeface="Calibri"/>
                        </a:rPr>
                        <a:t>$</a:t>
                      </a: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1000" spc="-10" dirty="0">
                          <a:latin typeface="Calibri"/>
                          <a:cs typeface="Calibri"/>
                        </a:rPr>
                        <a:t>0</a:t>
                      </a:r>
                      <a:endParaRPr lang="en-AU" sz="1000" spc="-10" dirty="0">
                        <a:latin typeface="Calibri"/>
                        <a:cs typeface="Calibri"/>
                      </a:endParaRPr>
                    </a:p>
                  </a:txBody>
                  <a:tcPr marL="0" marR="0" marT="49530" marB="0">
                    <a:lnR w="6350">
                      <a:solidFill>
                        <a:srgbClr val="5B9BD4"/>
                      </a:solidFill>
                      <a:prstDash val="solid"/>
                    </a:lnR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005">
                <a:tc>
                  <a:txBody>
                    <a:bodyPr/>
                    <a:lstStyle/>
                    <a:p>
                      <a:pPr marL="91440" marR="19621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Graduate</a:t>
                      </a:r>
                      <a:r>
                        <a:rPr sz="1000" spc="-3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Diploma</a:t>
                      </a:r>
                      <a:r>
                        <a:rPr sz="1000" spc="-3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000" spc="-3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Cosmetic </a:t>
                      </a:r>
                      <a:r>
                        <a:rPr sz="1000" spc="-2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Nursing and Injectables </a:t>
                      </a:r>
                      <a:r>
                        <a:rPr sz="100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52852WA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6350">
                      <a:solidFill>
                        <a:srgbClr val="5B9BD4"/>
                      </a:solidFill>
                      <a:prstDash val="solid"/>
                    </a:lnL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0209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" algn="ctr">
                        <a:lnSpc>
                          <a:spcPts val="1180"/>
                        </a:lnSpc>
                        <a:spcBef>
                          <a:spcPts val="535"/>
                        </a:spcBef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Live</a:t>
                      </a:r>
                      <a:r>
                        <a:rPr sz="1000" spc="-3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Stream/Gold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R="49530" algn="ctr">
                        <a:lnSpc>
                          <a:spcPts val="1180"/>
                        </a:lnSpc>
                      </a:pPr>
                      <a:r>
                        <a:rPr sz="1000" spc="-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Coast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794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$</a:t>
                      </a:r>
                      <a:r>
                        <a:rPr lang="en-AU"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21,156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 dirty="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1000" spc="-5" dirty="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18097</a:t>
                      </a:r>
                      <a:endParaRPr lang="en-AU" sz="1000" spc="-5" dirty="0">
                        <a:solidFill>
                          <a:srgbClr val="082A39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1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AU" sz="1000" spc="-10">
                          <a:latin typeface="Calibri"/>
                          <a:cs typeface="Calibri"/>
                        </a:rPr>
                        <a:t>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>
                          <a:latin typeface="Calibri"/>
                          <a:cs typeface="Calibri"/>
                        </a:rPr>
                        <a:t>$</a:t>
                      </a: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AU" sz="1000" spc="-5">
                          <a:latin typeface="Calibri"/>
                          <a:cs typeface="Calibri"/>
                        </a:rPr>
                        <a:t>3059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R w="6350">
                      <a:solidFill>
                        <a:srgbClr val="5B9BD4"/>
                      </a:solidFill>
                      <a:prstDash val="solid"/>
                    </a:lnR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645">
                <a:tc>
                  <a:txBody>
                    <a:bodyPr/>
                    <a:lstStyle/>
                    <a:p>
                      <a:pPr marL="91440" marR="17145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Advanced</a:t>
                      </a:r>
                      <a:r>
                        <a:rPr sz="1000" spc="-2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Diploma</a:t>
                      </a:r>
                      <a:r>
                        <a:rPr sz="1000" spc="-3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000" spc="-3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Cosmetic </a:t>
                      </a:r>
                      <a:r>
                        <a:rPr sz="1000" spc="-2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Dermal</a:t>
                      </a:r>
                      <a:r>
                        <a:rPr sz="1000" spc="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Science</a:t>
                      </a:r>
                      <a:r>
                        <a:rPr sz="1000" spc="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52850WA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6350">
                      <a:solidFill>
                        <a:srgbClr val="5B9BD4"/>
                      </a:solidFill>
                      <a:prstDash val="solid"/>
                    </a:lnL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0209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935" algn="ctr">
                        <a:lnSpc>
                          <a:spcPts val="1180"/>
                        </a:lnSpc>
                        <a:spcBef>
                          <a:spcPts val="490"/>
                        </a:spcBef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Live</a:t>
                      </a:r>
                      <a:r>
                        <a:rPr sz="1000" spc="-4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Stream/Gold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ts val="1180"/>
                        </a:lnSpc>
                      </a:pPr>
                      <a:r>
                        <a:rPr sz="1000" spc="-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Coast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223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$1</a:t>
                      </a:r>
                      <a:r>
                        <a:rPr lang="en-AU"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7,412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 dirty="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1000" spc="-5" dirty="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17,412</a:t>
                      </a:r>
                      <a:endParaRPr lang="en-AU" sz="1000" spc="-5" dirty="0">
                        <a:solidFill>
                          <a:srgbClr val="082A39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1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AU" sz="1000" spc="-10">
                          <a:latin typeface="Calibri"/>
                          <a:cs typeface="Calibri"/>
                        </a:rPr>
                        <a:t>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>
                          <a:latin typeface="Calibri"/>
                          <a:cs typeface="Calibri"/>
                        </a:rPr>
                        <a:t>$</a:t>
                      </a: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033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1000" spc="-10" dirty="0">
                          <a:latin typeface="Calibri"/>
                          <a:cs typeface="Calibri"/>
                        </a:rPr>
                        <a:t>0</a:t>
                      </a:r>
                      <a:endParaRPr lang="en-AU" sz="1000" spc="-10" dirty="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R w="6350">
                      <a:solidFill>
                        <a:srgbClr val="5B9BD4"/>
                      </a:solidFill>
                      <a:prstDash val="solid"/>
                    </a:lnR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Diploma</a:t>
                      </a:r>
                      <a:r>
                        <a:rPr sz="1000" spc="-2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000" spc="-2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Business</a:t>
                      </a:r>
                      <a:r>
                        <a:rPr sz="1000" spc="-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BSB50</a:t>
                      </a:r>
                      <a:r>
                        <a:rPr lang="en-AU"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120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6350">
                      <a:solidFill>
                        <a:srgbClr val="5B9BD4"/>
                      </a:solidFill>
                      <a:prstDash val="solid"/>
                    </a:lnL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12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0209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R="4445" algn="ctr">
                        <a:lnSpc>
                          <a:spcPct val="100000"/>
                        </a:lnSpc>
                      </a:pPr>
                      <a:r>
                        <a:rPr lang="en-AU"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Supported </a:t>
                      </a:r>
                    </a:p>
                    <a:p>
                      <a:pPr marR="4445" algn="ctr">
                        <a:lnSpc>
                          <a:spcPct val="100000"/>
                        </a:lnSpc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Online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$8,600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$</a:t>
                      </a:r>
                      <a:r>
                        <a:rPr lang="en-AU"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8,600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1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AU" sz="1000" spc="-10">
                          <a:latin typeface="Calibri"/>
                          <a:cs typeface="Calibri"/>
                        </a:rPr>
                        <a:t>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>
                          <a:latin typeface="Calibri"/>
                          <a:cs typeface="Calibri"/>
                        </a:rPr>
                        <a:t>$</a:t>
                      </a: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303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$0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R w="6350">
                      <a:solidFill>
                        <a:srgbClr val="5B9BD4"/>
                      </a:solidFill>
                      <a:prstDash val="solid"/>
                    </a:lnR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605434" y="4608957"/>
            <a:ext cx="5090160" cy="1701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240665" algn="l"/>
                <a:tab pos="241300" algn="l"/>
              </a:tabLst>
            </a:pP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All</a:t>
            </a:r>
            <a:r>
              <a:rPr sz="1000" spc="-1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fees</a:t>
            </a:r>
            <a:r>
              <a:rPr sz="1000" spc="1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are quoted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in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Australian Dollars.</a:t>
            </a:r>
            <a:endParaRPr sz="1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VSL</a:t>
            </a:r>
            <a:r>
              <a:rPr sz="1000" spc="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Fees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covers</a:t>
            </a:r>
            <a:r>
              <a:rPr sz="1000" spc="2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the cost</a:t>
            </a:r>
            <a:r>
              <a:rPr sz="1000" spc="2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of</a:t>
            </a:r>
            <a:r>
              <a:rPr sz="1000" spc="-1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tuition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only.</a:t>
            </a:r>
            <a:endParaRPr sz="1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All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materials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and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any textbook</a:t>
            </a:r>
            <a:r>
              <a:rPr sz="1000" spc="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fees</a:t>
            </a:r>
            <a:r>
              <a:rPr sz="1000" spc="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are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at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an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additional</a:t>
            </a:r>
            <a:r>
              <a:rPr sz="1000" spc="-3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cost</a:t>
            </a:r>
            <a:r>
              <a:rPr sz="1000" spc="2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to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the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student.</a:t>
            </a:r>
            <a:endParaRPr sz="1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Where</a:t>
            </a:r>
            <a:r>
              <a:rPr sz="1000" spc="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applicable,</a:t>
            </a:r>
            <a:r>
              <a:rPr sz="1000" spc="-1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Gap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fees</a:t>
            </a:r>
            <a:r>
              <a:rPr sz="1000" spc="2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must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be</a:t>
            </a:r>
            <a:r>
              <a:rPr sz="1000" spc="1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paid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prior to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commencement</a:t>
            </a:r>
            <a:r>
              <a:rPr sz="1000" spc="5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of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the</a:t>
            </a:r>
            <a:r>
              <a:rPr sz="1000" spc="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course.</a:t>
            </a:r>
            <a:endParaRPr sz="1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40665" algn="l"/>
                <a:tab pos="241300" algn="l"/>
              </a:tabLst>
            </a:pP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All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students</a:t>
            </a:r>
            <a:r>
              <a:rPr sz="1000" spc="1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must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 err="1">
                <a:solidFill>
                  <a:srgbClr val="082A39"/>
                </a:solidFill>
                <a:latin typeface="Calibri"/>
                <a:cs typeface="Calibri"/>
              </a:rPr>
              <a:t>enrol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with</a:t>
            </a:r>
            <a:r>
              <a:rPr sz="1000" spc="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 err="1">
                <a:solidFill>
                  <a:srgbClr val="082A39"/>
                </a:solidFill>
                <a:latin typeface="Calibri"/>
                <a:cs typeface="Calibri"/>
              </a:rPr>
              <a:t>Grayclay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before</a:t>
            </a:r>
            <a:r>
              <a:rPr sz="1000" spc="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they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can apply</a:t>
            </a:r>
            <a:r>
              <a:rPr sz="1000" spc="-1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for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a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‘VET Student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Loan</a:t>
            </a:r>
            <a:r>
              <a:rPr lang="en-AU" sz="1000" spc="-5" dirty="0">
                <a:solidFill>
                  <a:srgbClr val="082A39"/>
                </a:solidFill>
                <a:latin typeface="Calibri"/>
                <a:cs typeface="Calibri"/>
              </a:rPr>
              <a:t>"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.</a:t>
            </a:r>
            <a:endParaRPr sz="1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This is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a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loan,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repayable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through</a:t>
            </a:r>
            <a:r>
              <a:rPr sz="1000" spc="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the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ATO,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once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you 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meet</a:t>
            </a:r>
            <a:r>
              <a:rPr sz="1000" spc="3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the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income</a:t>
            </a:r>
            <a:r>
              <a:rPr sz="1000" spc="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threshold.</a:t>
            </a:r>
            <a:endParaRPr sz="1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Students</a:t>
            </a:r>
            <a:r>
              <a:rPr sz="1000" spc="1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must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provide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their</a:t>
            </a:r>
            <a:r>
              <a:rPr sz="1000" spc="1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Tax</a:t>
            </a:r>
            <a:r>
              <a:rPr sz="1000" spc="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File</a:t>
            </a:r>
            <a:r>
              <a:rPr sz="1000" spc="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Number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as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part of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the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VET Student</a:t>
            </a:r>
            <a:r>
              <a:rPr sz="1000" spc="2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Loan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application</a:t>
            </a:r>
            <a:endParaRPr sz="1000" dirty="0">
              <a:latin typeface="Calibri"/>
              <a:cs typeface="Calibri"/>
            </a:endParaRPr>
          </a:p>
          <a:p>
            <a:pPr marL="241300" marR="5080">
              <a:lnSpc>
                <a:spcPct val="100000"/>
              </a:lnSpc>
            </a:pP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process.</a:t>
            </a:r>
            <a:r>
              <a:rPr sz="1000" spc="1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Applicant’s 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must</a:t>
            </a:r>
            <a:r>
              <a:rPr sz="1000" spc="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read</a:t>
            </a:r>
            <a:r>
              <a:rPr sz="1000" spc="1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the</a:t>
            </a:r>
            <a:r>
              <a:rPr sz="1000" spc="2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u="sng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VSL</a:t>
            </a:r>
            <a:r>
              <a:rPr sz="1000" u="sng" spc="2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0" u="sng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Student</a:t>
            </a:r>
            <a:r>
              <a:rPr sz="1000" u="sng" spc="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0" u="sng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Loans Information</a:t>
            </a:r>
            <a:r>
              <a:rPr sz="1000" u="sng" spc="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0" u="sng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Handbook</a:t>
            </a:r>
            <a:r>
              <a:rPr sz="1000" u="sng" spc="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prior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to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applying </a:t>
            </a:r>
            <a:r>
              <a:rPr sz="1000" spc="-21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for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a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 VSL</a:t>
            </a:r>
            <a:r>
              <a:rPr sz="1000" spc="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to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understand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their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rights and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obligations.</a:t>
            </a:r>
            <a:endParaRPr sz="1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AutoNum type="arabicPeriod" startAt="8"/>
              <a:tabLst>
                <a:tab pos="240665" algn="l"/>
                <a:tab pos="241300" algn="l"/>
              </a:tabLst>
            </a:pP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Go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to</a:t>
            </a:r>
            <a:r>
              <a:rPr sz="1000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000" u="sng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VSL</a:t>
            </a:r>
            <a:r>
              <a:rPr sz="1000" u="sng" spc="1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0" u="sng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Eligibility</a:t>
            </a:r>
            <a:r>
              <a:rPr sz="1000" u="sng" spc="-1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0" u="sng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Tool</a:t>
            </a:r>
            <a:r>
              <a:rPr sz="1000" spc="15" dirty="0">
                <a:solidFill>
                  <a:srgbClr val="006FC0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to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check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your eligibility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before</a:t>
            </a:r>
            <a:r>
              <a:rPr sz="1000" spc="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applying.</a:t>
            </a:r>
            <a:endParaRPr sz="1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AutoNum type="arabicPeriod" startAt="8"/>
              <a:tabLst>
                <a:tab pos="240665" algn="l"/>
                <a:tab pos="241300" algn="l"/>
              </a:tabLst>
            </a:pPr>
            <a:r>
              <a:rPr sz="1000" b="0" spc="-10" dirty="0">
                <a:latin typeface="Calibri Light"/>
                <a:cs typeface="Calibri Light"/>
              </a:rPr>
              <a:t>Textbook</a:t>
            </a:r>
            <a:r>
              <a:rPr sz="1000" b="0" spc="25" dirty="0">
                <a:latin typeface="Calibri Light"/>
                <a:cs typeface="Calibri Light"/>
              </a:rPr>
              <a:t> </a:t>
            </a:r>
            <a:r>
              <a:rPr sz="1000" b="0" spc="-5" dirty="0">
                <a:latin typeface="Calibri Light"/>
                <a:cs typeface="Calibri Light"/>
              </a:rPr>
              <a:t>Fees</a:t>
            </a:r>
            <a:r>
              <a:rPr sz="1000" b="0" spc="20" dirty="0">
                <a:latin typeface="Calibri Light"/>
                <a:cs typeface="Calibri Light"/>
              </a:rPr>
              <a:t> </a:t>
            </a:r>
            <a:r>
              <a:rPr sz="1000" b="0" spc="-5" dirty="0">
                <a:latin typeface="Calibri Light"/>
                <a:cs typeface="Calibri Light"/>
              </a:rPr>
              <a:t>–</a:t>
            </a:r>
            <a:r>
              <a:rPr sz="1000" b="0" spc="15" dirty="0">
                <a:latin typeface="Calibri Light"/>
                <a:cs typeface="Calibri Light"/>
              </a:rPr>
              <a:t> </a:t>
            </a:r>
            <a:r>
              <a:rPr sz="1000" b="0" spc="-5" dirty="0">
                <a:latin typeface="Calibri Light"/>
                <a:cs typeface="Calibri Light"/>
              </a:rPr>
              <a:t>Students</a:t>
            </a:r>
            <a:r>
              <a:rPr sz="1000" b="0" spc="20" dirty="0">
                <a:latin typeface="Calibri Light"/>
                <a:cs typeface="Calibri Light"/>
              </a:rPr>
              <a:t> </a:t>
            </a:r>
            <a:r>
              <a:rPr sz="1000" b="0" spc="-5" dirty="0">
                <a:latin typeface="Calibri Light"/>
                <a:cs typeface="Calibri Light"/>
              </a:rPr>
              <a:t>are</a:t>
            </a:r>
            <a:r>
              <a:rPr sz="1000" b="0" spc="15" dirty="0">
                <a:latin typeface="Calibri Light"/>
                <a:cs typeface="Calibri Light"/>
              </a:rPr>
              <a:t> </a:t>
            </a:r>
            <a:r>
              <a:rPr sz="1000" b="0" spc="-5" dirty="0">
                <a:latin typeface="Calibri Light"/>
                <a:cs typeface="Calibri Light"/>
              </a:rPr>
              <a:t>required</a:t>
            </a:r>
            <a:r>
              <a:rPr sz="1000" b="0" spc="55" dirty="0">
                <a:latin typeface="Calibri Light"/>
                <a:cs typeface="Calibri Light"/>
              </a:rPr>
              <a:t> </a:t>
            </a:r>
            <a:r>
              <a:rPr sz="1000" b="0" spc="-5" dirty="0">
                <a:latin typeface="Calibri Light"/>
                <a:cs typeface="Calibri Light"/>
              </a:rPr>
              <a:t>to</a:t>
            </a:r>
            <a:r>
              <a:rPr sz="1000" b="0" dirty="0">
                <a:latin typeface="Calibri Light"/>
                <a:cs typeface="Calibri Light"/>
              </a:rPr>
              <a:t> </a:t>
            </a:r>
            <a:r>
              <a:rPr sz="1000" b="0" spc="-5" dirty="0">
                <a:latin typeface="Calibri Light"/>
                <a:cs typeface="Calibri Light"/>
              </a:rPr>
              <a:t>purchase</a:t>
            </a:r>
            <a:r>
              <a:rPr sz="1000" b="0" spc="45" dirty="0">
                <a:latin typeface="Calibri Light"/>
                <a:cs typeface="Calibri Light"/>
              </a:rPr>
              <a:t> </a:t>
            </a:r>
            <a:r>
              <a:rPr sz="1000" b="0" spc="-5" dirty="0">
                <a:latin typeface="Calibri Light"/>
                <a:cs typeface="Calibri Light"/>
              </a:rPr>
              <a:t>any</a:t>
            </a:r>
            <a:r>
              <a:rPr sz="1000" b="0" spc="20" dirty="0">
                <a:latin typeface="Calibri Light"/>
                <a:cs typeface="Calibri Light"/>
              </a:rPr>
              <a:t> </a:t>
            </a:r>
            <a:r>
              <a:rPr sz="1000" b="0" spc="-5" dirty="0">
                <a:latin typeface="Calibri Light"/>
                <a:cs typeface="Calibri Light"/>
              </a:rPr>
              <a:t>textbooks</a:t>
            </a:r>
            <a:r>
              <a:rPr sz="1000" b="0" spc="20" dirty="0">
                <a:latin typeface="Calibri Light"/>
                <a:cs typeface="Calibri Light"/>
              </a:rPr>
              <a:t> </a:t>
            </a:r>
            <a:r>
              <a:rPr sz="1000" b="0" spc="-5" dirty="0">
                <a:latin typeface="Calibri Light"/>
                <a:cs typeface="Calibri Light"/>
              </a:rPr>
              <a:t>independently.</a:t>
            </a:r>
            <a:endParaRPr sz="1000" dirty="0">
              <a:latin typeface="Calibri Light"/>
              <a:cs typeface="Calibri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29400" y="4608957"/>
            <a:ext cx="4347845" cy="78162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240665" algn="l"/>
                <a:tab pos="241300" algn="l"/>
              </a:tabLst>
            </a:pP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Students</a:t>
            </a:r>
            <a:r>
              <a:rPr sz="1000" spc="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must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provide their</a:t>
            </a:r>
            <a:r>
              <a:rPr sz="1000" spc="1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Tax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File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Number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as part of the VET Student</a:t>
            </a:r>
            <a:r>
              <a:rPr sz="1000" spc="2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Loan 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application</a:t>
            </a:r>
            <a:r>
              <a:rPr sz="1000" spc="-15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process.</a:t>
            </a:r>
            <a:r>
              <a:rPr sz="1000" spc="15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Applicant’s</a:t>
            </a:r>
            <a:r>
              <a:rPr sz="1000" spc="-25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must</a:t>
            </a:r>
            <a:r>
              <a:rPr sz="1000" spc="20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read</a:t>
            </a:r>
            <a:r>
              <a:rPr sz="1000" spc="10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the</a:t>
            </a:r>
            <a:r>
              <a:rPr sz="1000" spc="15" dirty="0">
                <a:solidFill>
                  <a:srgbClr val="006FC0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000" u="sng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VSL</a:t>
            </a:r>
            <a:r>
              <a:rPr sz="1000" u="sng" spc="1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0" u="sng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Student</a:t>
            </a:r>
            <a:r>
              <a:rPr sz="1000" u="sng" spc="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0" u="sng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Loans Information </a:t>
            </a:r>
            <a:r>
              <a:rPr sz="1000" dirty="0">
                <a:solidFill>
                  <a:srgbClr val="006FC0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000" u="sng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Handbook</a:t>
            </a:r>
            <a:r>
              <a:rPr sz="1000" spc="-10" dirty="0">
                <a:solidFill>
                  <a:srgbClr val="006FC0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prior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to</a:t>
            </a:r>
            <a:r>
              <a:rPr sz="1000" spc="10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applying</a:t>
            </a:r>
            <a:r>
              <a:rPr sz="1000" spc="-15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for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a</a:t>
            </a:r>
            <a:r>
              <a:rPr sz="1000" spc="10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VSL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to</a:t>
            </a:r>
            <a:r>
              <a:rPr sz="1000" spc="10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understand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their</a:t>
            </a:r>
            <a:r>
              <a:rPr sz="1000" spc="20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rights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and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  <a:hlinkClick r:id="rId2"/>
              </a:rPr>
              <a:t>obligations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.</a:t>
            </a:r>
            <a:endParaRPr sz="1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1000" spc="-10" dirty="0">
                <a:solidFill>
                  <a:srgbClr val="082A39"/>
                </a:solidFill>
                <a:latin typeface="Calibri"/>
                <a:cs typeface="Calibri"/>
              </a:rPr>
              <a:t>Go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to</a:t>
            </a:r>
            <a:r>
              <a:rPr sz="1000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000" u="sng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VSL</a:t>
            </a:r>
            <a:r>
              <a:rPr sz="1000" u="sng" spc="1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0" u="sng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Eligibility</a:t>
            </a:r>
            <a:r>
              <a:rPr sz="1000" u="sng" spc="-1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0" u="sng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Tool</a:t>
            </a:r>
            <a:r>
              <a:rPr sz="1000" spc="15" dirty="0">
                <a:solidFill>
                  <a:srgbClr val="006FC0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to</a:t>
            </a:r>
            <a:r>
              <a:rPr sz="1000" spc="5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check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your eligibility</a:t>
            </a:r>
            <a:r>
              <a:rPr sz="100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before</a:t>
            </a:r>
            <a:r>
              <a:rPr sz="1000" spc="10" dirty="0">
                <a:solidFill>
                  <a:srgbClr val="082A39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82A39"/>
                </a:solidFill>
                <a:latin typeface="Calibri"/>
                <a:cs typeface="Calibri"/>
              </a:rPr>
              <a:t>applying.</a:t>
            </a:r>
            <a:endParaRPr lang="en-AU" sz="1000" spc="-5" dirty="0">
              <a:solidFill>
                <a:srgbClr val="082A39"/>
              </a:solidFill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lang="en-AU" sz="1000" spc="-5" dirty="0">
                <a:solidFill>
                  <a:srgbClr val="082A39"/>
                </a:solidFill>
                <a:latin typeface="Calibri"/>
                <a:cs typeface="Calibri"/>
              </a:rPr>
              <a:t>For Vet Student Loan course </a:t>
            </a:r>
            <a:r>
              <a:rPr lang="en-AU" sz="1000" spc="-5" dirty="0">
                <a:solidFill>
                  <a:srgbClr val="082A39"/>
                </a:solidFill>
                <a:latin typeface="Calibri"/>
                <a:cs typeface="Calibri"/>
                <a:hlinkClick r:id="rId3"/>
              </a:rPr>
              <a:t>CENSUS dates please see academic calendar</a:t>
            </a:r>
            <a:r>
              <a:rPr lang="en-AU" sz="1000" spc="-5" dirty="0">
                <a:solidFill>
                  <a:srgbClr val="082A39"/>
                </a:solidFill>
                <a:latin typeface="Calibri"/>
                <a:cs typeface="Calibri"/>
              </a:rPr>
              <a:t>.</a:t>
            </a:r>
            <a:endParaRPr sz="1000" dirty="0">
              <a:latin typeface="Calibri"/>
              <a:cs typeface="Calibri"/>
            </a:endParaRPr>
          </a:p>
        </p:txBody>
      </p:sp>
      <p:pic>
        <p:nvPicPr>
          <p:cNvPr id="10" name="object 3">
            <a:extLst>
              <a:ext uri="{FF2B5EF4-FFF2-40B4-BE49-F238E27FC236}">
                <a16:creationId xmlns:a16="http://schemas.microsoft.com/office/drawing/2014/main" id="{4E56D2AD-285C-403E-8BD6-802882BB91A2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2400" y="59435"/>
            <a:ext cx="3334512" cy="1306067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89940A5-B7B0-991B-26A4-DC14F0CFBD3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153888"/>
          </a:xfrm>
        </p:spPr>
        <p:txBody>
          <a:bodyPr/>
          <a:lstStyle/>
          <a:p>
            <a:r>
              <a:rPr lang="en-GB" sz="1000"/>
              <a:t>Fee Schedule and Academic Calendar_ 2024-2027 V2.4</a:t>
            </a:r>
            <a:endParaRPr lang="en-GB" sz="1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1E9B4B-2AC0-F30F-E0D4-60A8282BE16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153888"/>
          </a:xfrm>
        </p:spPr>
        <p:txBody>
          <a:bodyPr/>
          <a:lstStyle/>
          <a:p>
            <a:fld id="{B6F15528-21DE-4FAA-801E-634DDDAF4B2B}" type="slidenum">
              <a:rPr lang="en-AU" sz="1000" smtClean="0"/>
              <a:t>3</a:t>
            </a:fld>
            <a:endParaRPr lang="en-AU"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366100"/>
              </p:ext>
            </p:extLst>
          </p:nvPr>
        </p:nvGraphicFramePr>
        <p:xfrm>
          <a:off x="672642" y="2035965"/>
          <a:ext cx="10467335" cy="2006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44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9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6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2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7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2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47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772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5633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0990">
                <a:tc>
                  <a:txBody>
                    <a:bodyPr/>
                    <a:lstStyle/>
                    <a:p>
                      <a:pPr marL="4889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9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Course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6350">
                      <a:solidFill>
                        <a:srgbClr val="5B9BD4"/>
                      </a:solidFill>
                      <a:prstDash val="solid"/>
                    </a:lnL>
                    <a:lnT w="6350">
                      <a:solidFill>
                        <a:srgbClr val="5B9BD4"/>
                      </a:solidFill>
                      <a:prstDash val="solid"/>
                    </a:lnT>
                    <a:solidFill>
                      <a:srgbClr val="082A3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52400" marR="127635" indent="-7620" algn="just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9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rat</a:t>
                      </a:r>
                      <a:r>
                        <a:rPr sz="900" b="1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9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  </a:t>
                      </a:r>
                      <a:r>
                        <a:rPr sz="9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Months </a:t>
                      </a:r>
                      <a:r>
                        <a:rPr sz="9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Full</a:t>
                      </a:r>
                      <a:r>
                        <a:rPr sz="900" spc="-4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time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8001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9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Terms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R="79375" algn="ctr">
                        <a:lnSpc>
                          <a:spcPct val="100000"/>
                        </a:lnSpc>
                      </a:pPr>
                      <a:r>
                        <a:rPr sz="9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(10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135255" marR="217170" indent="1270" algn="ctr">
                        <a:lnSpc>
                          <a:spcPct val="100000"/>
                        </a:lnSpc>
                      </a:pPr>
                      <a:r>
                        <a:rPr sz="9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</a:t>
                      </a:r>
                      <a:r>
                        <a:rPr sz="9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ee</a:t>
                      </a:r>
                      <a:r>
                        <a:rPr sz="9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k</a:t>
                      </a:r>
                      <a:r>
                        <a:rPr sz="9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9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  </a:t>
                      </a:r>
                      <a:r>
                        <a:rPr sz="9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bl</a:t>
                      </a:r>
                      <a:r>
                        <a:rPr sz="9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ock</a:t>
                      </a:r>
                      <a:r>
                        <a:rPr sz="9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9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9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Campus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T w="6350">
                      <a:solidFill>
                        <a:srgbClr val="5B9BD4"/>
                      </a:solidFill>
                      <a:prstDash val="solid"/>
                    </a:lnT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 marL="346075" marR="257175" indent="127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900" b="1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ees  </a:t>
                      </a:r>
                      <a:r>
                        <a:rPr sz="900" b="1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UD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T w="6350">
                      <a:solidFill>
                        <a:srgbClr val="5B9BD4"/>
                      </a:solidFill>
                      <a:prstDash val="solid"/>
                    </a:lnT>
                    <a:solidFill>
                      <a:srgbClr val="082A3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64465" marR="215900" indent="-127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9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Enrolment </a:t>
                      </a:r>
                      <a:r>
                        <a:rPr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and </a:t>
                      </a:r>
                      <a:r>
                        <a:rPr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Materials</a:t>
                      </a:r>
                      <a:r>
                        <a:rPr sz="900" b="1" spc="-4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fee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6863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9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Payment</a:t>
                      </a:r>
                      <a:r>
                        <a:rPr sz="900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Options</a:t>
                      </a:r>
                      <a:r>
                        <a:rPr sz="9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(1.2)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T w="6350">
                      <a:solidFill>
                        <a:srgbClr val="5B9BD4"/>
                      </a:solidFill>
                      <a:prstDash val="solid"/>
                    </a:lnT>
                    <a:solidFill>
                      <a:srgbClr val="082A3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667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9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Funding</a:t>
                      </a:r>
                      <a:r>
                        <a:rPr sz="900" b="1" spc="17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(3)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R w="6350">
                      <a:solidFill>
                        <a:srgbClr val="5B9BD4"/>
                      </a:solidFill>
                      <a:prstDash val="solid"/>
                    </a:lnR>
                    <a:lnT w="6350">
                      <a:solidFill>
                        <a:srgbClr val="5B9BD4"/>
                      </a:solidFill>
                      <a:prstDash val="solid"/>
                    </a:lnT>
                    <a:solidFill>
                      <a:srgbClr val="082A3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4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5B9BD4"/>
                      </a:solidFill>
                      <a:prstDash val="solid"/>
                    </a:lnL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73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73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73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810"/>
                        </a:lnSpc>
                      </a:pPr>
                      <a:r>
                        <a:rPr sz="9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Deposit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 marL="213995">
                        <a:lnSpc>
                          <a:spcPts val="810"/>
                        </a:lnSpc>
                      </a:pPr>
                      <a:r>
                        <a:rPr sz="9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Weekly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 marR="123189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9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Fee</a:t>
                      </a:r>
                      <a:r>
                        <a:rPr sz="900" b="1" spc="-3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900" b="1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Service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tc>
                  <a:txBody>
                    <a:bodyPr/>
                    <a:lstStyle/>
                    <a:p>
                      <a:pPr marR="18986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9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Study</a:t>
                      </a:r>
                      <a:r>
                        <a:rPr sz="900" b="1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Loan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R w="6350">
                      <a:solidFill>
                        <a:srgbClr val="5B9BD4"/>
                      </a:solidFill>
                      <a:prstDash val="solid"/>
                    </a:lnR>
                    <a:lnB w="6350">
                      <a:solidFill>
                        <a:srgbClr val="5B9BD4"/>
                      </a:solidFill>
                      <a:prstDash val="solid"/>
                    </a:lnB>
                    <a:solidFill>
                      <a:srgbClr val="082A3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91440" algn="l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>
                          <a:latin typeface="Calibri"/>
                          <a:cs typeface="Calibri"/>
                        </a:rPr>
                        <a:t>Advanced </a:t>
                      </a:r>
                      <a:r>
                        <a:rPr sz="1000" spc="-10">
                          <a:latin typeface="Calibri"/>
                          <a:cs typeface="Calibri"/>
                        </a:rPr>
                        <a:t>Diploma</a:t>
                      </a:r>
                      <a:r>
                        <a:rPr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latin typeface="Calibri"/>
                          <a:cs typeface="Calibri"/>
                        </a:rPr>
                        <a:t>of </a:t>
                      </a:r>
                      <a:r>
                        <a:rPr sz="1000" spc="-10">
                          <a:latin typeface="Calibri"/>
                          <a:cs typeface="Calibri"/>
                        </a:rPr>
                        <a:t>Cosmetic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91440" algn="l">
                        <a:lnSpc>
                          <a:spcPct val="100000"/>
                        </a:lnSpc>
                      </a:pPr>
                      <a:r>
                        <a:rPr sz="1000" spc="-10">
                          <a:latin typeface="Calibri"/>
                          <a:cs typeface="Calibri"/>
                        </a:rPr>
                        <a:t>Dermal</a:t>
                      </a:r>
                      <a:r>
                        <a:rPr sz="1000" spc="-5">
                          <a:latin typeface="Calibri"/>
                          <a:cs typeface="Calibri"/>
                        </a:rPr>
                        <a:t> Science</a:t>
                      </a:r>
                      <a:r>
                        <a:rPr sz="10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latin typeface="Calibri"/>
                          <a:cs typeface="Calibri"/>
                        </a:rPr>
                        <a:t>52850WA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6350">
                      <a:solidFill>
                        <a:srgbClr val="5B9BD4"/>
                      </a:solidFill>
                      <a:prstDash val="solid"/>
                    </a:lnL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908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66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6854" algn="l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AU" sz="1000">
                          <a:latin typeface="Calibri"/>
                          <a:cs typeface="Calibri"/>
                        </a:rPr>
                        <a:t>On Campus /Online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R="15684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$2</a:t>
                      </a:r>
                      <a:r>
                        <a:rPr lang="en-AU"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3,500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3530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10">
                          <a:latin typeface="Calibri"/>
                          <a:cs typeface="Calibri"/>
                        </a:rPr>
                        <a:t>$250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889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5">
                          <a:latin typeface="Calibri"/>
                          <a:cs typeface="Calibri"/>
                        </a:rPr>
                        <a:t>$5</a:t>
                      </a:r>
                      <a:r>
                        <a:rPr lang="en-AU" sz="1000" spc="-5">
                          <a:latin typeface="Calibri"/>
                          <a:cs typeface="Calibri"/>
                        </a:rPr>
                        <a:t>,875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R="15748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5">
                          <a:latin typeface="Calibri"/>
                          <a:cs typeface="Calibri"/>
                        </a:rPr>
                        <a:t>$3</a:t>
                      </a:r>
                      <a:r>
                        <a:rPr lang="en-AU" sz="1000" spc="-5">
                          <a:latin typeface="Calibri"/>
                          <a:cs typeface="Calibri"/>
                        </a:rPr>
                        <a:t>52.50</a:t>
                      </a:r>
                      <a:r>
                        <a:rPr sz="10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>
                          <a:latin typeface="Calibri"/>
                          <a:cs typeface="Calibri"/>
                        </a:rPr>
                        <a:t>(50)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12255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>
                          <a:latin typeface="Wingdings 2"/>
                          <a:cs typeface="Wingdings 2"/>
                        </a:rPr>
                        <a:t></a:t>
                      </a:r>
                    </a:p>
                  </a:txBody>
                  <a:tcPr marL="0" marR="0" marT="444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19050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>
                          <a:latin typeface="Wingdings 2"/>
                          <a:cs typeface="Wingdings 2"/>
                        </a:rPr>
                        <a:t></a:t>
                      </a:r>
                    </a:p>
                  </a:txBody>
                  <a:tcPr marL="0" marR="0" marT="4445" marB="0">
                    <a:lnR w="6350">
                      <a:solidFill>
                        <a:srgbClr val="5B9BD4"/>
                      </a:solidFill>
                      <a:prstDash val="solid"/>
                    </a:lnR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91440" algn="l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>
                          <a:latin typeface="Calibri"/>
                          <a:cs typeface="Calibri"/>
                        </a:rPr>
                        <a:t>Diploma</a:t>
                      </a:r>
                      <a:r>
                        <a:rPr sz="1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latin typeface="Calibri"/>
                          <a:cs typeface="Calibri"/>
                        </a:rPr>
                        <a:t>of</a:t>
                      </a:r>
                      <a:r>
                        <a:rPr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latin typeface="Calibri"/>
                          <a:cs typeface="Calibri"/>
                        </a:rPr>
                        <a:t>Business</a:t>
                      </a:r>
                      <a:r>
                        <a:rPr sz="1000" spc="21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latin typeface="Calibri"/>
                          <a:cs typeface="Calibri"/>
                        </a:rPr>
                        <a:t>BS</a:t>
                      </a:r>
                      <a:r>
                        <a:rPr lang="en-AU" sz="1000" spc="-5">
                          <a:latin typeface="Calibri"/>
                          <a:cs typeface="Calibri"/>
                        </a:rPr>
                        <a:t>B50120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6350">
                      <a:solidFill>
                        <a:srgbClr val="5B9BD4"/>
                      </a:solidFill>
                      <a:prstDash val="solid"/>
                    </a:lnL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908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1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12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66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R="133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lang="en-AU"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 Campus /Online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R="15684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5">
                          <a:latin typeface="Calibri"/>
                          <a:cs typeface="Calibri"/>
                        </a:rPr>
                        <a:t>$1</a:t>
                      </a:r>
                      <a:r>
                        <a:rPr lang="en-AU" sz="1000" spc="-5">
                          <a:latin typeface="Calibri"/>
                          <a:cs typeface="Calibri"/>
                        </a:rPr>
                        <a:t>1,200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3530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10">
                          <a:latin typeface="Calibri"/>
                          <a:cs typeface="Calibri"/>
                        </a:rPr>
                        <a:t>$250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952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5">
                          <a:latin typeface="Calibri"/>
                          <a:cs typeface="Calibri"/>
                        </a:rPr>
                        <a:t>$2,</a:t>
                      </a:r>
                      <a:r>
                        <a:rPr lang="en-AU" sz="1000" spc="-5">
                          <a:latin typeface="Calibri"/>
                          <a:cs typeface="Calibri"/>
                        </a:rPr>
                        <a:t>800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R="15875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5">
                          <a:latin typeface="Calibri"/>
                          <a:cs typeface="Calibri"/>
                        </a:rPr>
                        <a:t>$2</a:t>
                      </a:r>
                      <a:r>
                        <a:rPr lang="en-AU" sz="1000" spc="-5">
                          <a:latin typeface="Calibri"/>
                          <a:cs typeface="Calibri"/>
                        </a:rPr>
                        <a:t>10.00</a:t>
                      </a:r>
                      <a:r>
                        <a:rPr sz="10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>
                          <a:latin typeface="Calibri"/>
                          <a:cs typeface="Calibri"/>
                        </a:rPr>
                        <a:t>(40)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255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>
                          <a:latin typeface="Wingdings 2"/>
                          <a:cs typeface="Wingdings 2"/>
                        </a:rPr>
                        <a:t></a:t>
                      </a:r>
                    </a:p>
                  </a:txBody>
                  <a:tcPr marL="0" marR="0" marT="3810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19050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>
                          <a:latin typeface="Wingdings 2"/>
                          <a:cs typeface="Wingdings 2"/>
                        </a:rPr>
                        <a:t></a:t>
                      </a:r>
                    </a:p>
                  </a:txBody>
                  <a:tcPr marL="0" marR="0" marT="4445" marB="0">
                    <a:lnR w="6350">
                      <a:solidFill>
                        <a:srgbClr val="5B9BD4"/>
                      </a:solidFill>
                      <a:prstDash val="solid"/>
                    </a:lnR>
                    <a:lnT w="6350">
                      <a:solidFill>
                        <a:srgbClr val="5B9BD4"/>
                      </a:solidFill>
                      <a:prstDash val="solid"/>
                    </a:lnT>
                    <a:lnB w="6350">
                      <a:solidFill>
                        <a:srgbClr val="5B9B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005">
                <a:tc>
                  <a:txBody>
                    <a:bodyPr/>
                    <a:lstStyle/>
                    <a:p>
                      <a:pPr marL="91440" marR="463550" algn="l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>
                          <a:latin typeface="Calibri"/>
                          <a:cs typeface="Calibri"/>
                        </a:rPr>
                        <a:t>Certificate III in Business </a:t>
                      </a:r>
                      <a:r>
                        <a:rPr sz="1000">
                          <a:latin typeface="Calibri"/>
                          <a:cs typeface="Calibri"/>
                        </a:rPr>
                        <a:t> Ad</a:t>
                      </a:r>
                      <a:r>
                        <a:rPr sz="1000" spc="-5">
                          <a:latin typeface="Calibri"/>
                          <a:cs typeface="Calibri"/>
                        </a:rPr>
                        <a:t>m</a:t>
                      </a:r>
                      <a:r>
                        <a:rPr sz="1000">
                          <a:latin typeface="Calibri"/>
                          <a:cs typeface="Calibri"/>
                        </a:rPr>
                        <a:t>ini</a:t>
                      </a:r>
                      <a:r>
                        <a:rPr sz="1000" spc="-10">
                          <a:latin typeface="Calibri"/>
                          <a:cs typeface="Calibri"/>
                        </a:rPr>
                        <a:t>s</a:t>
                      </a:r>
                      <a:r>
                        <a:rPr sz="1000">
                          <a:latin typeface="Calibri"/>
                          <a:cs typeface="Calibri"/>
                        </a:rPr>
                        <a:t>tr</a:t>
                      </a:r>
                      <a:r>
                        <a:rPr sz="1000" spc="5">
                          <a:latin typeface="Calibri"/>
                          <a:cs typeface="Calibri"/>
                        </a:rPr>
                        <a:t>a</a:t>
                      </a:r>
                      <a:r>
                        <a:rPr sz="1000">
                          <a:latin typeface="Calibri"/>
                          <a:cs typeface="Calibri"/>
                        </a:rPr>
                        <a:t>tion</a:t>
                      </a:r>
                      <a:r>
                        <a:rPr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>
                          <a:latin typeface="Calibri"/>
                          <a:cs typeface="Calibri"/>
                        </a:rPr>
                        <a:t>(M</a:t>
                      </a:r>
                      <a:r>
                        <a:rPr sz="1000" spc="-10">
                          <a:latin typeface="Calibri"/>
                          <a:cs typeface="Calibri"/>
                        </a:rPr>
                        <a:t>e</a:t>
                      </a:r>
                      <a:r>
                        <a:rPr sz="1000">
                          <a:latin typeface="Calibri"/>
                          <a:cs typeface="Calibri"/>
                        </a:rPr>
                        <a:t>dical)  </a:t>
                      </a:r>
                      <a:r>
                        <a:rPr sz="1000" spc="-5">
                          <a:latin typeface="Calibri"/>
                          <a:cs typeface="Calibri"/>
                        </a:rPr>
                        <a:t>BSB3</a:t>
                      </a:r>
                      <a:r>
                        <a:rPr lang="en-AU" sz="1000" spc="-5">
                          <a:latin typeface="Calibri"/>
                          <a:cs typeface="Calibri"/>
                        </a:rPr>
                        <a:t>0120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6350">
                      <a:solidFill>
                        <a:srgbClr val="5B9BD4"/>
                      </a:solidFill>
                      <a:prstDash val="solid"/>
                    </a:lnL>
                    <a:lnT w="6350">
                      <a:solidFill>
                        <a:srgbClr val="5B9BD4"/>
                      </a:solidFill>
                      <a:prstDash val="solid"/>
                    </a:lnT>
                    <a:lnB w="6350" cap="flat" cmpd="sng" algn="ctr">
                      <a:solidFill>
                        <a:srgbClr val="5B9B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22580">
                        <a:lnSpc>
                          <a:spcPct val="100000"/>
                        </a:lnSpc>
                      </a:pPr>
                      <a:r>
                        <a:rPr sz="100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 cap="flat" cmpd="sng" algn="ctr">
                      <a:solidFill>
                        <a:srgbClr val="5B9B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66065">
                        <a:lnSpc>
                          <a:spcPct val="100000"/>
                        </a:lnSpc>
                      </a:pPr>
                      <a:r>
                        <a:rPr sz="1000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 cap="flat" cmpd="sng" algn="ctr">
                      <a:solidFill>
                        <a:srgbClr val="5B9B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13335" algn="ctr">
                        <a:lnSpc>
                          <a:spcPct val="100000"/>
                        </a:lnSpc>
                      </a:pPr>
                      <a:r>
                        <a:rPr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lang="en-AU" sz="1000" spc="-5">
                          <a:solidFill>
                            <a:srgbClr val="082A39"/>
                          </a:solidFill>
                          <a:latin typeface="Calibri"/>
                          <a:cs typeface="Calibri"/>
                        </a:rPr>
                        <a:t>n Campus /Online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 cap="flat" cmpd="sng" algn="ctr">
                      <a:solidFill>
                        <a:srgbClr val="5B9B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188595" algn="r">
                        <a:lnSpc>
                          <a:spcPct val="100000"/>
                        </a:lnSpc>
                      </a:pPr>
                      <a:r>
                        <a:rPr sz="1000" spc="-5">
                          <a:latin typeface="Calibri"/>
                          <a:cs typeface="Calibri"/>
                        </a:rPr>
                        <a:t>$</a:t>
                      </a:r>
                      <a:r>
                        <a:rPr lang="en-AU" sz="1000" spc="-5">
                          <a:latin typeface="Calibri"/>
                          <a:cs typeface="Calibri"/>
                        </a:rPr>
                        <a:t>9,500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 cap="flat" cmpd="sng" algn="ctr">
                      <a:solidFill>
                        <a:srgbClr val="5B9B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53060">
                        <a:lnSpc>
                          <a:spcPct val="100000"/>
                        </a:lnSpc>
                      </a:pPr>
                      <a:r>
                        <a:rPr sz="1000" spc="-10">
                          <a:latin typeface="Calibri"/>
                          <a:cs typeface="Calibri"/>
                        </a:rPr>
                        <a:t>$250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 cap="flat" cmpd="sng" algn="ctr">
                      <a:solidFill>
                        <a:srgbClr val="5B9B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1000" spc="-5">
                          <a:latin typeface="Calibri"/>
                          <a:cs typeface="Calibri"/>
                        </a:rPr>
                        <a:t>$</a:t>
                      </a:r>
                      <a:r>
                        <a:rPr lang="en-AU" sz="1000" spc="-5">
                          <a:latin typeface="Calibri"/>
                          <a:cs typeface="Calibri"/>
                        </a:rPr>
                        <a:t>2,375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 cap="flat" cmpd="sng" algn="ctr">
                      <a:solidFill>
                        <a:srgbClr val="5B9B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158750" algn="r">
                        <a:lnSpc>
                          <a:spcPct val="100000"/>
                        </a:lnSpc>
                      </a:pPr>
                      <a:r>
                        <a:rPr sz="1000" spc="-5">
                          <a:latin typeface="Calibri"/>
                          <a:cs typeface="Calibri"/>
                        </a:rPr>
                        <a:t>$</a:t>
                      </a:r>
                      <a:r>
                        <a:rPr lang="en-AU" sz="1000" spc="-5">
                          <a:latin typeface="Calibri"/>
                          <a:cs typeface="Calibri"/>
                        </a:rPr>
                        <a:t>285.00</a:t>
                      </a:r>
                      <a:r>
                        <a:rPr sz="10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>
                          <a:latin typeface="Calibri"/>
                          <a:cs typeface="Calibri"/>
                        </a:rPr>
                        <a:t>(25)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 cap="flat" cmpd="sng" algn="ctr">
                      <a:solidFill>
                        <a:srgbClr val="5B9B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123825" algn="ctr">
                        <a:lnSpc>
                          <a:spcPct val="100000"/>
                        </a:lnSpc>
                      </a:pPr>
                      <a:r>
                        <a:rPr sz="1000">
                          <a:latin typeface="Wingdings 2"/>
                          <a:cs typeface="Wingdings 2"/>
                        </a:rPr>
                        <a:t></a:t>
                      </a:r>
                    </a:p>
                  </a:txBody>
                  <a:tcPr marL="0" marR="0" marT="6350" marB="0">
                    <a:lnT w="6350">
                      <a:solidFill>
                        <a:srgbClr val="5B9BD4"/>
                      </a:solidFill>
                      <a:prstDash val="solid"/>
                    </a:lnT>
                    <a:lnB w="6350" cap="flat" cmpd="sng" algn="ctr">
                      <a:solidFill>
                        <a:srgbClr val="5B9B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19050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Wingdings 2"/>
                          <a:cs typeface="Wingdings 2"/>
                        </a:rPr>
                        <a:t></a:t>
                      </a:r>
                    </a:p>
                  </a:txBody>
                  <a:tcPr marL="0" marR="0" marT="635" marB="0">
                    <a:lnR w="6350">
                      <a:solidFill>
                        <a:srgbClr val="5B9BD4"/>
                      </a:solidFill>
                      <a:prstDash val="solid"/>
                    </a:lnR>
                    <a:lnT w="6350">
                      <a:solidFill>
                        <a:srgbClr val="5B9BD4"/>
                      </a:solidFill>
                      <a:prstDash val="solid"/>
                    </a:lnT>
                    <a:lnB w="6350" cap="flat" cmpd="sng" algn="ctr">
                      <a:solidFill>
                        <a:srgbClr val="5B9B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6523608" y="2059685"/>
            <a:ext cx="2211070" cy="0"/>
          </a:xfrm>
          <a:custGeom>
            <a:avLst/>
            <a:gdLst/>
            <a:ahLst/>
            <a:cxnLst/>
            <a:rect l="l" t="t" r="r" b="b"/>
            <a:pathLst>
              <a:path w="2211070">
                <a:moveTo>
                  <a:pt x="0" y="0"/>
                </a:moveTo>
                <a:lnTo>
                  <a:pt x="2211070" y="0"/>
                </a:lnTo>
              </a:path>
            </a:pathLst>
          </a:custGeom>
          <a:ln w="6350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04824" y="1454277"/>
            <a:ext cx="80752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>
                <a:latin typeface="Calibri"/>
                <a:cs typeface="Calibri"/>
              </a:rPr>
              <a:t>ENROLMENT</a:t>
            </a:r>
            <a:r>
              <a:rPr sz="100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AND</a:t>
            </a:r>
            <a:r>
              <a:rPr sz="1000" spc="5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MATERIAL</a:t>
            </a:r>
            <a:r>
              <a:rPr sz="1000" spc="1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FEES:</a:t>
            </a:r>
            <a:r>
              <a:rPr sz="1000" spc="15">
                <a:latin typeface="Calibri"/>
                <a:cs typeface="Calibri"/>
              </a:rPr>
              <a:t> </a:t>
            </a:r>
            <a:r>
              <a:rPr sz="1000" b="1" spc="-5">
                <a:latin typeface="Calibri"/>
                <a:cs typeface="Calibri"/>
              </a:rPr>
              <a:t>$150</a:t>
            </a:r>
            <a:r>
              <a:rPr sz="1000" b="1" spc="30">
                <a:latin typeface="Calibri"/>
                <a:cs typeface="Calibri"/>
              </a:rPr>
              <a:t> </a:t>
            </a:r>
            <a:r>
              <a:rPr sz="1000" b="1" spc="-5">
                <a:latin typeface="Calibri"/>
                <a:cs typeface="Calibri"/>
              </a:rPr>
              <a:t>Enrolment</a:t>
            </a:r>
            <a:r>
              <a:rPr sz="1000" b="1" spc="10">
                <a:latin typeface="Calibri"/>
                <a:cs typeface="Calibri"/>
              </a:rPr>
              <a:t> </a:t>
            </a:r>
            <a:r>
              <a:rPr sz="1000" b="1" spc="-10">
                <a:latin typeface="Calibri"/>
                <a:cs typeface="Calibri"/>
              </a:rPr>
              <a:t>fee</a:t>
            </a:r>
            <a:r>
              <a:rPr sz="1000" b="1">
                <a:latin typeface="Calibri"/>
                <a:cs typeface="Calibri"/>
              </a:rPr>
              <a:t> </a:t>
            </a:r>
            <a:r>
              <a:rPr sz="1000" b="1" spc="-5">
                <a:latin typeface="Calibri"/>
                <a:cs typeface="Calibri"/>
              </a:rPr>
              <a:t>and</a:t>
            </a:r>
            <a:r>
              <a:rPr sz="1000" b="1">
                <a:latin typeface="Calibri"/>
                <a:cs typeface="Calibri"/>
              </a:rPr>
              <a:t> </a:t>
            </a:r>
            <a:r>
              <a:rPr sz="1000" b="1" spc="-5">
                <a:latin typeface="Calibri"/>
                <a:cs typeface="Calibri"/>
              </a:rPr>
              <a:t>$100</a:t>
            </a:r>
            <a:r>
              <a:rPr sz="1000" b="1" spc="35">
                <a:latin typeface="Calibri"/>
                <a:cs typeface="Calibri"/>
              </a:rPr>
              <a:t> </a:t>
            </a:r>
            <a:r>
              <a:rPr sz="1000" b="1" spc="-5">
                <a:latin typeface="Calibri"/>
                <a:cs typeface="Calibri"/>
              </a:rPr>
              <a:t>Material</a:t>
            </a:r>
            <a:r>
              <a:rPr sz="1000" b="1">
                <a:latin typeface="Calibri"/>
                <a:cs typeface="Calibri"/>
              </a:rPr>
              <a:t> </a:t>
            </a:r>
            <a:r>
              <a:rPr sz="1000" b="1" spc="-5">
                <a:latin typeface="Calibri"/>
                <a:cs typeface="Calibri"/>
              </a:rPr>
              <a:t>fees</a:t>
            </a:r>
            <a:r>
              <a:rPr sz="1000" b="1" spc="15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are</a:t>
            </a:r>
            <a:r>
              <a:rPr sz="1000" spc="15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applicable</a:t>
            </a:r>
            <a:r>
              <a:rPr sz="1000" spc="-2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for</a:t>
            </a:r>
            <a:r>
              <a:rPr sz="1000" spc="1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all</a:t>
            </a:r>
            <a:r>
              <a:rPr sz="100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courses.</a:t>
            </a:r>
            <a:r>
              <a:rPr sz="1000" spc="1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All</a:t>
            </a:r>
            <a:r>
              <a:rPr sz="1000" spc="5">
                <a:latin typeface="Calibri"/>
                <a:cs typeface="Calibri"/>
              </a:rPr>
              <a:t> </a:t>
            </a:r>
            <a:r>
              <a:rPr sz="1000" spc="-10">
                <a:latin typeface="Calibri"/>
                <a:cs typeface="Calibri"/>
              </a:rPr>
              <a:t>fees</a:t>
            </a:r>
            <a:r>
              <a:rPr sz="1000" spc="15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are</a:t>
            </a:r>
            <a:r>
              <a:rPr sz="1000" spc="1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quoted</a:t>
            </a:r>
            <a:r>
              <a:rPr sz="1000" spc="1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in</a:t>
            </a:r>
            <a:r>
              <a:rPr sz="1000" spc="5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Australian</a:t>
            </a:r>
            <a:r>
              <a:rPr sz="1000" spc="-1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Dollars </a:t>
            </a:r>
            <a:r>
              <a:rPr sz="1000" spc="-10">
                <a:latin typeface="Calibri"/>
                <a:cs typeface="Calibri"/>
              </a:rPr>
              <a:t>(AUD).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7639" y="57911"/>
            <a:ext cx="3965448" cy="1607819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414896" y="322910"/>
            <a:ext cx="318630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/>
              <a:t>International</a:t>
            </a:r>
            <a:r>
              <a:rPr sz="2400" spc="-50"/>
              <a:t> </a:t>
            </a:r>
            <a:r>
              <a:rPr sz="2400" spc="-5"/>
              <a:t>Students</a:t>
            </a:r>
            <a:endParaRPr sz="2400"/>
          </a:p>
        </p:txBody>
      </p:sp>
      <p:sp>
        <p:nvSpPr>
          <p:cNvPr id="7" name="object 7"/>
          <p:cNvSpPr txBox="1"/>
          <p:nvPr/>
        </p:nvSpPr>
        <p:spPr>
          <a:xfrm>
            <a:off x="672642" y="5198392"/>
            <a:ext cx="7319645" cy="939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240665" algn="l"/>
                <a:tab pos="241300" algn="l"/>
              </a:tabLst>
            </a:pPr>
            <a:r>
              <a:rPr sz="1000" b="0" spc="-5">
                <a:latin typeface="Calibri Light"/>
                <a:cs typeface="Calibri Light"/>
              </a:rPr>
              <a:t>All</a:t>
            </a:r>
            <a:r>
              <a:rPr sz="1000" b="0" spc="10">
                <a:latin typeface="Calibri Light"/>
                <a:cs typeface="Calibri Light"/>
              </a:rPr>
              <a:t> </a:t>
            </a:r>
            <a:r>
              <a:rPr sz="1000" b="0" spc="-10">
                <a:latin typeface="Calibri Light"/>
                <a:cs typeface="Calibri Light"/>
              </a:rPr>
              <a:t>payments</a:t>
            </a:r>
            <a:r>
              <a:rPr sz="1000" b="0" spc="2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must</a:t>
            </a:r>
            <a:r>
              <a:rPr sz="1000" b="0" spc="1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be</a:t>
            </a:r>
            <a:r>
              <a:rPr sz="1000" b="0" spc="1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via</a:t>
            </a:r>
            <a:r>
              <a:rPr sz="1000" b="0" spc="5">
                <a:latin typeface="Calibri Light"/>
                <a:cs typeface="Calibri Light"/>
              </a:rPr>
              <a:t> </a:t>
            </a:r>
            <a:r>
              <a:rPr sz="1000" b="0" spc="-10">
                <a:latin typeface="Calibri Light"/>
                <a:cs typeface="Calibri Light"/>
              </a:rPr>
              <a:t>Credit</a:t>
            </a:r>
            <a:r>
              <a:rPr sz="1000" b="0" spc="3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Card</a:t>
            </a:r>
            <a:r>
              <a:rPr sz="1000" b="0" spc="3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or</a:t>
            </a:r>
            <a:r>
              <a:rPr sz="1000" b="0" spc="1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from</a:t>
            </a:r>
            <a:r>
              <a:rPr sz="1000" b="0" spc="1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an</a:t>
            </a:r>
            <a:r>
              <a:rPr sz="1000" b="0" spc="1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Australian</a:t>
            </a:r>
            <a:r>
              <a:rPr sz="1000" b="0" spc="6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bank</a:t>
            </a:r>
            <a:r>
              <a:rPr sz="1000" b="0" spc="20">
                <a:latin typeface="Calibri Light"/>
                <a:cs typeface="Calibri Light"/>
              </a:rPr>
              <a:t> </a:t>
            </a:r>
            <a:r>
              <a:rPr sz="1000" b="0" spc="-10">
                <a:latin typeface="Calibri Light"/>
                <a:cs typeface="Calibri Light"/>
              </a:rPr>
              <a:t>account</a:t>
            </a:r>
            <a:r>
              <a:rPr sz="1000" b="0" spc="4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where</a:t>
            </a:r>
            <a:r>
              <a:rPr sz="1000" b="0" spc="4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a</a:t>
            </a:r>
            <a:r>
              <a:rPr sz="1000" b="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payment</a:t>
            </a:r>
            <a:r>
              <a:rPr sz="1000" b="0" spc="2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plan</a:t>
            </a:r>
            <a:r>
              <a:rPr sz="1000" b="0" spc="3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is</a:t>
            </a:r>
            <a:r>
              <a:rPr sz="1000" b="0" spc="1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chosen,</a:t>
            </a:r>
            <a:r>
              <a:rPr sz="1000" b="0" spc="5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on</a:t>
            </a:r>
            <a:r>
              <a:rPr sz="1000" b="0" spc="2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a</a:t>
            </a:r>
            <a:r>
              <a:rPr sz="1000" b="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recurring</a:t>
            </a:r>
            <a:r>
              <a:rPr sz="1000" b="0" spc="5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auto-debit</a:t>
            </a:r>
            <a:r>
              <a:rPr sz="1000" b="0" spc="6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basis.</a:t>
            </a:r>
            <a:endParaRPr sz="1000">
              <a:latin typeface="Calibri Light"/>
              <a:cs typeface="Calibri Light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1000" b="0" spc="-5">
                <a:latin typeface="Calibri Light"/>
                <a:cs typeface="Calibri Light"/>
              </a:rPr>
              <a:t>Grayclay</a:t>
            </a:r>
            <a:r>
              <a:rPr sz="1000" b="0" spc="1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offers</a:t>
            </a:r>
            <a:r>
              <a:rPr sz="1000" b="0" spc="2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upfront</a:t>
            </a:r>
            <a:r>
              <a:rPr sz="1000" b="0" spc="5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payment</a:t>
            </a:r>
            <a:r>
              <a:rPr sz="1000" b="0" spc="24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payable</a:t>
            </a:r>
            <a:r>
              <a:rPr sz="1000" b="0" spc="4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before</a:t>
            </a:r>
            <a:r>
              <a:rPr sz="1000" b="0" spc="40">
                <a:latin typeface="Calibri Light"/>
                <a:cs typeface="Calibri Light"/>
              </a:rPr>
              <a:t> </a:t>
            </a:r>
            <a:r>
              <a:rPr sz="1000" b="0" spc="-10">
                <a:latin typeface="Calibri Light"/>
                <a:cs typeface="Calibri Light"/>
              </a:rPr>
              <a:t>each</a:t>
            </a:r>
            <a:r>
              <a:rPr sz="1000" b="0" spc="2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Term</a:t>
            </a:r>
            <a:r>
              <a:rPr sz="1000" b="0" spc="20">
                <a:latin typeface="Calibri Light"/>
                <a:cs typeface="Calibri Light"/>
              </a:rPr>
              <a:t> </a:t>
            </a:r>
            <a:r>
              <a:rPr sz="1000" b="0" spc="-10">
                <a:latin typeface="Calibri Light"/>
                <a:cs typeface="Calibri Light"/>
              </a:rPr>
              <a:t>commencement</a:t>
            </a:r>
            <a:r>
              <a:rPr sz="1000" b="0" spc="4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or</a:t>
            </a:r>
            <a:r>
              <a:rPr sz="1000" b="0" spc="1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weekly</a:t>
            </a:r>
            <a:r>
              <a:rPr sz="1000" b="0" spc="1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direct</a:t>
            </a:r>
            <a:r>
              <a:rPr sz="1000" b="0" spc="2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debit</a:t>
            </a:r>
            <a:r>
              <a:rPr sz="1000" b="0" spc="3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repayment</a:t>
            </a:r>
            <a:r>
              <a:rPr sz="1000" b="0" spc="20">
                <a:latin typeface="Calibri Light"/>
                <a:cs typeface="Calibri Light"/>
              </a:rPr>
              <a:t> </a:t>
            </a:r>
            <a:r>
              <a:rPr sz="1000" b="0" spc="-10">
                <a:latin typeface="Calibri Light"/>
                <a:cs typeface="Calibri Light"/>
              </a:rPr>
              <a:t>options.</a:t>
            </a:r>
            <a:endParaRPr sz="1000">
              <a:latin typeface="Calibri Light"/>
              <a:cs typeface="Calibri Light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1000" b="0" spc="-10">
                <a:latin typeface="Calibri Light"/>
                <a:cs typeface="Calibri Light"/>
              </a:rPr>
              <a:t>Payments</a:t>
            </a:r>
            <a:r>
              <a:rPr sz="1000" b="0" spc="2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made</a:t>
            </a:r>
            <a:r>
              <a:rPr sz="1000" b="0" spc="1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from</a:t>
            </a:r>
            <a:r>
              <a:rPr sz="1000" b="0" spc="1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an</a:t>
            </a:r>
            <a:r>
              <a:rPr sz="1000" b="0" spc="1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overseas</a:t>
            </a:r>
            <a:r>
              <a:rPr sz="1000" b="0" spc="2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bank</a:t>
            </a:r>
            <a:r>
              <a:rPr sz="1000" b="0" spc="30">
                <a:latin typeface="Calibri Light"/>
                <a:cs typeface="Calibri Light"/>
              </a:rPr>
              <a:t> </a:t>
            </a:r>
            <a:r>
              <a:rPr sz="1000" b="0" spc="-10">
                <a:latin typeface="Calibri Light"/>
                <a:cs typeface="Calibri Light"/>
              </a:rPr>
              <a:t>outside</a:t>
            </a:r>
            <a:r>
              <a:rPr sz="1000" b="0" spc="4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of</a:t>
            </a:r>
            <a:r>
              <a:rPr sz="1000" b="0" spc="1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Australia</a:t>
            </a:r>
            <a:r>
              <a:rPr sz="1000" b="0" spc="4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incurs</a:t>
            </a:r>
            <a:r>
              <a:rPr sz="1000" b="0" spc="4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a</a:t>
            </a:r>
            <a:r>
              <a:rPr sz="1000" b="0" spc="1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$20</a:t>
            </a:r>
            <a:r>
              <a:rPr sz="1000" b="0" spc="2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transfer</a:t>
            </a:r>
            <a:r>
              <a:rPr sz="1000" b="0" spc="3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fee</a:t>
            </a:r>
            <a:endParaRPr sz="1000">
              <a:latin typeface="Calibri Light"/>
              <a:cs typeface="Calibri Light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1000" b="0" spc="-10">
                <a:latin typeface="Calibri Light"/>
                <a:cs typeface="Calibri Light"/>
              </a:rPr>
              <a:t>Credit</a:t>
            </a:r>
            <a:r>
              <a:rPr sz="1000" b="0" spc="3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card</a:t>
            </a:r>
            <a:r>
              <a:rPr sz="1000" b="0" spc="25">
                <a:latin typeface="Calibri Light"/>
                <a:cs typeface="Calibri Light"/>
              </a:rPr>
              <a:t> </a:t>
            </a:r>
            <a:r>
              <a:rPr sz="1000" b="0" spc="-10">
                <a:latin typeface="Calibri Light"/>
                <a:cs typeface="Calibri Light"/>
              </a:rPr>
              <a:t>payments</a:t>
            </a:r>
            <a:r>
              <a:rPr sz="1000" b="0" spc="2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incur</a:t>
            </a:r>
            <a:r>
              <a:rPr sz="1000" b="0" spc="3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a surcharge</a:t>
            </a:r>
            <a:r>
              <a:rPr sz="1000" b="0" spc="6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of 2.5%</a:t>
            </a:r>
            <a:r>
              <a:rPr sz="1000" b="0" spc="3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of</a:t>
            </a:r>
            <a:r>
              <a:rPr sz="1000" b="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the</a:t>
            </a:r>
            <a:r>
              <a:rPr sz="1000" b="0" spc="1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transaction</a:t>
            </a:r>
            <a:r>
              <a:rPr sz="1000" b="0" spc="6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price</a:t>
            </a:r>
            <a:endParaRPr sz="1000">
              <a:latin typeface="Calibri Light"/>
              <a:cs typeface="Calibri Light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1000" b="0" spc="-5">
                <a:latin typeface="Calibri Light"/>
                <a:cs typeface="Calibri Light"/>
              </a:rPr>
              <a:t>All</a:t>
            </a:r>
            <a:r>
              <a:rPr sz="1000" b="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fees</a:t>
            </a:r>
            <a:r>
              <a:rPr sz="1000" b="0" spc="1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including</a:t>
            </a:r>
            <a:r>
              <a:rPr sz="1000" b="0" spc="5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materials</a:t>
            </a:r>
            <a:r>
              <a:rPr sz="1000" b="0" spc="4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fees</a:t>
            </a:r>
            <a:r>
              <a:rPr sz="1000" b="0" spc="1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are</a:t>
            </a:r>
            <a:r>
              <a:rPr sz="1000" b="0" spc="1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subject</a:t>
            </a:r>
            <a:r>
              <a:rPr sz="1000" b="0" spc="2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to change</a:t>
            </a:r>
            <a:endParaRPr sz="1000">
              <a:latin typeface="Calibri Light"/>
              <a:cs typeface="Calibri Light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1000" b="0" spc="-5">
                <a:latin typeface="Calibri Light"/>
                <a:cs typeface="Calibri Light"/>
              </a:rPr>
              <a:t>All</a:t>
            </a:r>
            <a:r>
              <a:rPr sz="1000" b="0" spc="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materials</a:t>
            </a:r>
            <a:r>
              <a:rPr sz="1000" b="0" spc="4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and</a:t>
            </a:r>
            <a:r>
              <a:rPr sz="1000" b="0" spc="2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any</a:t>
            </a:r>
            <a:r>
              <a:rPr sz="1000" b="0" spc="2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textbook</a:t>
            </a:r>
            <a:r>
              <a:rPr sz="1000" b="0" spc="1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fees</a:t>
            </a:r>
            <a:r>
              <a:rPr sz="1000" b="0" spc="3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are</a:t>
            </a:r>
            <a:r>
              <a:rPr sz="1000" b="0" spc="1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at</a:t>
            </a:r>
            <a:r>
              <a:rPr sz="1000" b="0" spc="-1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an</a:t>
            </a:r>
            <a:r>
              <a:rPr sz="1000" b="0" spc="1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additional</a:t>
            </a:r>
            <a:r>
              <a:rPr sz="1000" b="0" spc="55">
                <a:latin typeface="Calibri Light"/>
                <a:cs typeface="Calibri Light"/>
              </a:rPr>
              <a:t> </a:t>
            </a:r>
            <a:r>
              <a:rPr sz="1000" b="0" spc="-10">
                <a:latin typeface="Calibri Light"/>
                <a:cs typeface="Calibri Light"/>
              </a:rPr>
              <a:t>cost</a:t>
            </a:r>
            <a:r>
              <a:rPr sz="1000" b="0" spc="10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to</a:t>
            </a:r>
            <a:r>
              <a:rPr sz="1000" b="0" spc="5">
                <a:latin typeface="Calibri Light"/>
                <a:cs typeface="Calibri Light"/>
              </a:rPr>
              <a:t> </a:t>
            </a:r>
            <a:r>
              <a:rPr sz="1000" b="0" spc="-5">
                <a:latin typeface="Calibri Light"/>
                <a:cs typeface="Calibri Light"/>
              </a:rPr>
              <a:t>the</a:t>
            </a:r>
            <a:r>
              <a:rPr sz="1000" b="0" spc="15">
                <a:latin typeface="Calibri Light"/>
                <a:cs typeface="Calibri Light"/>
              </a:rPr>
              <a:t> </a:t>
            </a:r>
            <a:r>
              <a:rPr sz="1000" b="0" spc="-10">
                <a:latin typeface="Calibri Light"/>
                <a:cs typeface="Calibri Light"/>
              </a:rPr>
              <a:t>student.</a:t>
            </a:r>
            <a:endParaRPr sz="1000">
              <a:latin typeface="Calibri Light"/>
              <a:cs typeface="Calibri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14896" y="712469"/>
            <a:ext cx="379095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>
                <a:solidFill>
                  <a:srgbClr val="001F5F"/>
                </a:solidFill>
                <a:latin typeface="Calibri"/>
                <a:cs typeface="Calibri"/>
              </a:rPr>
              <a:t>Fee </a:t>
            </a:r>
            <a:r>
              <a:rPr sz="1600" spc="-10">
                <a:solidFill>
                  <a:srgbClr val="001F5F"/>
                </a:solidFill>
                <a:latin typeface="Calibri"/>
                <a:cs typeface="Calibri"/>
              </a:rPr>
              <a:t>Schedule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BF5232E-F9E6-D5A2-34CC-D2413042DFB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153888"/>
          </a:xfrm>
        </p:spPr>
        <p:txBody>
          <a:bodyPr/>
          <a:lstStyle/>
          <a:p>
            <a:r>
              <a:rPr lang="en-GB" sz="1000"/>
              <a:t>Fee Schedule and Academic Calendar_ 2024-2027 V2.4</a:t>
            </a:r>
            <a:endParaRPr lang="en-GB" sz="1000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8D7968A-9141-65A3-0680-E2E4425561A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153888"/>
          </a:xfrm>
        </p:spPr>
        <p:txBody>
          <a:bodyPr/>
          <a:lstStyle/>
          <a:p>
            <a:fld id="{B6F15528-21DE-4FAA-801E-634DDDAF4B2B}" type="slidenum">
              <a:rPr lang="en-AU" sz="1000" smtClean="0"/>
              <a:t>4</a:t>
            </a:fld>
            <a:endParaRPr lang="en-AU"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401310">
              <a:lnSpc>
                <a:spcPct val="100000"/>
              </a:lnSpc>
              <a:spcBef>
                <a:spcPts val="95"/>
              </a:spcBef>
            </a:pPr>
            <a:r>
              <a:rPr spc="-10"/>
              <a:t>Entry</a:t>
            </a:r>
            <a:r>
              <a:t> </a:t>
            </a:r>
            <a:r>
              <a:rPr spc="-15"/>
              <a:t>Requirements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2820" y="1379499"/>
            <a:ext cx="4752340" cy="2059939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000" b="1" spc="-10">
                <a:latin typeface="Calibri"/>
                <a:cs typeface="Calibri"/>
              </a:rPr>
              <a:t>English</a:t>
            </a:r>
            <a:r>
              <a:rPr sz="1000" b="1" spc="10">
                <a:latin typeface="Calibri"/>
                <a:cs typeface="Calibri"/>
              </a:rPr>
              <a:t> </a:t>
            </a:r>
            <a:r>
              <a:rPr sz="1000" b="1" spc="-10">
                <a:latin typeface="Calibri"/>
                <a:cs typeface="Calibri"/>
              </a:rPr>
              <a:t>Test</a:t>
            </a:r>
            <a:endParaRPr sz="1000">
              <a:latin typeface="Calibri"/>
              <a:cs typeface="Calibri"/>
            </a:endParaRPr>
          </a:p>
          <a:p>
            <a:pPr marL="12700" marR="5080">
              <a:lnSpc>
                <a:spcPct val="150000"/>
              </a:lnSpc>
              <a:spcBef>
                <a:spcPts val="5"/>
              </a:spcBef>
            </a:pPr>
            <a:r>
              <a:rPr sz="1000" spc="-5">
                <a:latin typeface="Calibri"/>
                <a:cs typeface="Calibri"/>
              </a:rPr>
              <a:t>All</a:t>
            </a:r>
            <a:r>
              <a:rPr sz="1000" spc="-1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students</a:t>
            </a:r>
            <a:r>
              <a:rPr sz="1000" spc="15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will</a:t>
            </a:r>
            <a:r>
              <a:rPr sz="1000" spc="-1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be</a:t>
            </a:r>
            <a:r>
              <a:rPr sz="100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required</a:t>
            </a:r>
            <a:r>
              <a:rPr sz="1000" spc="2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to undertake</a:t>
            </a:r>
            <a:r>
              <a:rPr sz="100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the</a:t>
            </a:r>
            <a:r>
              <a:rPr sz="100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language,</a:t>
            </a:r>
            <a:r>
              <a:rPr sz="1000" spc="5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literacy</a:t>
            </a:r>
            <a:r>
              <a:rPr sz="1000" spc="5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and numeracy</a:t>
            </a:r>
            <a:r>
              <a:rPr sz="1000" spc="5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testing</a:t>
            </a:r>
            <a:r>
              <a:rPr sz="1000" spc="15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as </a:t>
            </a:r>
            <a:r>
              <a:rPr sz="100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part</a:t>
            </a:r>
            <a:r>
              <a:rPr sz="1000" spc="-1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of the</a:t>
            </a:r>
            <a:r>
              <a:rPr sz="100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Admissions process</a:t>
            </a:r>
            <a:r>
              <a:rPr sz="1000" spc="1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and</a:t>
            </a:r>
            <a:r>
              <a:rPr sz="1000" spc="5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where</a:t>
            </a:r>
            <a:r>
              <a:rPr sz="1000" spc="1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required</a:t>
            </a:r>
            <a:r>
              <a:rPr sz="1000" spc="2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attend an</a:t>
            </a:r>
            <a:r>
              <a:rPr sz="100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a</a:t>
            </a:r>
            <a:r>
              <a:rPr sz="1000" spc="5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face</a:t>
            </a:r>
            <a:r>
              <a:rPr sz="100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to</a:t>
            </a:r>
            <a:r>
              <a:rPr sz="1000" spc="5">
                <a:latin typeface="Calibri"/>
                <a:cs typeface="Calibri"/>
              </a:rPr>
              <a:t> </a:t>
            </a:r>
            <a:r>
              <a:rPr sz="1000" spc="-10">
                <a:latin typeface="Calibri"/>
                <a:cs typeface="Calibri"/>
              </a:rPr>
              <a:t>face</a:t>
            </a:r>
            <a:r>
              <a:rPr sz="100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interview.</a:t>
            </a:r>
            <a:r>
              <a:rPr sz="1000" spc="35">
                <a:latin typeface="Calibri"/>
                <a:cs typeface="Calibri"/>
              </a:rPr>
              <a:t> </a:t>
            </a:r>
            <a:r>
              <a:rPr sz="1000" spc="-10">
                <a:latin typeface="Calibri"/>
                <a:cs typeface="Calibri"/>
              </a:rPr>
              <a:t>You </a:t>
            </a:r>
            <a:r>
              <a:rPr sz="1000" spc="-215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will</a:t>
            </a:r>
            <a:r>
              <a:rPr sz="1000" spc="-15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be</a:t>
            </a:r>
            <a:r>
              <a:rPr sz="1000" spc="5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required</a:t>
            </a:r>
            <a:r>
              <a:rPr sz="1000" spc="15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to</a:t>
            </a:r>
            <a:r>
              <a:rPr sz="1000" spc="-1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pass</a:t>
            </a:r>
            <a:r>
              <a:rPr sz="1000" spc="-1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the LLN</a:t>
            </a:r>
            <a:r>
              <a:rPr sz="1000" spc="15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test</a:t>
            </a:r>
            <a:r>
              <a:rPr sz="1000" spc="15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at</a:t>
            </a:r>
            <a:r>
              <a:rPr sz="1000" spc="-1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AQF</a:t>
            </a:r>
            <a:r>
              <a:rPr sz="1000" spc="10">
                <a:latin typeface="Calibri"/>
                <a:cs typeface="Calibri"/>
              </a:rPr>
              <a:t> </a:t>
            </a:r>
            <a:r>
              <a:rPr sz="1000" spc="-10">
                <a:latin typeface="Calibri"/>
                <a:cs typeface="Calibri"/>
              </a:rPr>
              <a:t>Level</a:t>
            </a:r>
            <a:r>
              <a:rPr sz="1000" spc="2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3</a:t>
            </a:r>
            <a:r>
              <a:rPr sz="100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or</a:t>
            </a:r>
            <a:r>
              <a:rPr sz="100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higher.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00" b="1" spc="-10">
                <a:latin typeface="Calibri"/>
                <a:cs typeface="Calibri"/>
              </a:rPr>
              <a:t>English</a:t>
            </a:r>
            <a:r>
              <a:rPr sz="1000" b="1" spc="10">
                <a:latin typeface="Calibri"/>
                <a:cs typeface="Calibri"/>
              </a:rPr>
              <a:t> </a:t>
            </a:r>
            <a:r>
              <a:rPr sz="1000" b="1" spc="-5">
                <a:latin typeface="Calibri"/>
                <a:cs typeface="Calibri"/>
              </a:rPr>
              <a:t>Proficiency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50">
              <a:latin typeface="Calibri"/>
              <a:cs typeface="Calibri"/>
            </a:endParaRPr>
          </a:p>
          <a:p>
            <a:pPr marL="12700" marR="58419">
              <a:lnSpc>
                <a:spcPct val="150000"/>
              </a:lnSpc>
              <a:spcBef>
                <a:spcPts val="5"/>
              </a:spcBef>
            </a:pPr>
            <a:r>
              <a:rPr sz="1000" spc="-5">
                <a:latin typeface="Calibri"/>
                <a:cs typeface="Calibri"/>
              </a:rPr>
              <a:t>English</a:t>
            </a:r>
            <a:r>
              <a:rPr sz="1000" spc="-1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Proficiency</a:t>
            </a:r>
            <a:r>
              <a:rPr sz="1000" spc="2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results will</a:t>
            </a:r>
            <a:r>
              <a:rPr sz="1000" spc="5">
                <a:latin typeface="Calibri"/>
                <a:cs typeface="Calibri"/>
              </a:rPr>
              <a:t> </a:t>
            </a:r>
            <a:r>
              <a:rPr sz="1000">
                <a:latin typeface="Calibri"/>
                <a:cs typeface="Calibri"/>
              </a:rPr>
              <a:t>be</a:t>
            </a:r>
            <a:r>
              <a:rPr sz="1000" spc="-5">
                <a:latin typeface="Calibri"/>
                <a:cs typeface="Calibri"/>
              </a:rPr>
              <a:t> accepted</a:t>
            </a:r>
            <a:r>
              <a:rPr sz="1000" spc="2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from the</a:t>
            </a:r>
            <a:r>
              <a:rPr sz="1000" spc="1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following</a:t>
            </a:r>
            <a:r>
              <a:rPr sz="1000" spc="-15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providers issued</a:t>
            </a:r>
            <a:r>
              <a:rPr sz="1000" spc="15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within 2 </a:t>
            </a:r>
            <a:r>
              <a:rPr sz="100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years of applying for</a:t>
            </a:r>
            <a:r>
              <a:rPr sz="100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entry</a:t>
            </a:r>
            <a:r>
              <a:rPr sz="1000" spc="15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to</a:t>
            </a:r>
            <a:r>
              <a:rPr sz="1000" spc="1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a</a:t>
            </a:r>
            <a:r>
              <a:rPr sz="1000" spc="5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course</a:t>
            </a:r>
            <a:r>
              <a:rPr sz="1000" spc="15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with</a:t>
            </a:r>
            <a:r>
              <a:rPr sz="1000" spc="1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Grayclay.</a:t>
            </a:r>
            <a:r>
              <a:rPr sz="1000">
                <a:latin typeface="Calibri"/>
                <a:cs typeface="Calibri"/>
              </a:rPr>
              <a:t> </a:t>
            </a:r>
            <a:r>
              <a:rPr sz="1000" spc="-10">
                <a:latin typeface="Calibri"/>
                <a:cs typeface="Calibri"/>
              </a:rPr>
              <a:t>This</a:t>
            </a:r>
            <a:r>
              <a:rPr sz="100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applies to</a:t>
            </a:r>
            <a:r>
              <a:rPr sz="1000" spc="1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international</a:t>
            </a:r>
            <a:r>
              <a:rPr sz="1000" spc="-10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students </a:t>
            </a:r>
            <a:r>
              <a:rPr sz="1000" spc="-215">
                <a:latin typeface="Calibri"/>
                <a:cs typeface="Calibri"/>
              </a:rPr>
              <a:t> </a:t>
            </a:r>
            <a:r>
              <a:rPr sz="1000" spc="-5">
                <a:latin typeface="Calibri"/>
                <a:cs typeface="Calibri"/>
              </a:rPr>
              <a:t>only.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14896" y="1412138"/>
            <a:ext cx="4373245" cy="231267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927100" algn="l"/>
              </a:tabLst>
            </a:pPr>
            <a:r>
              <a:rPr sz="1000" b="1" spc="-5" dirty="0">
                <a:latin typeface="Calibri"/>
                <a:cs typeface="Calibri"/>
              </a:rPr>
              <a:t>Minimum</a:t>
            </a:r>
            <a:r>
              <a:rPr sz="1000" b="1" spc="10" dirty="0">
                <a:latin typeface="Calibri"/>
                <a:cs typeface="Calibri"/>
              </a:rPr>
              <a:t> </a:t>
            </a:r>
            <a:r>
              <a:rPr sz="1000" b="1" spc="-5" dirty="0">
                <a:latin typeface="Calibri"/>
                <a:cs typeface="Calibri"/>
              </a:rPr>
              <a:t>Age	</a:t>
            </a:r>
            <a:r>
              <a:rPr sz="1000" spc="-5" dirty="0">
                <a:latin typeface="Calibri"/>
                <a:cs typeface="Calibri"/>
              </a:rPr>
              <a:t>18 years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or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over</a:t>
            </a:r>
            <a:endParaRPr sz="1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1000" b="1" spc="-5" dirty="0">
                <a:latin typeface="Calibri"/>
                <a:cs typeface="Calibri"/>
              </a:rPr>
              <a:t>Pre-requisites</a:t>
            </a:r>
            <a:endParaRPr sz="1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000" spc="-10" dirty="0">
                <a:latin typeface="Calibri"/>
                <a:cs typeface="Calibri"/>
              </a:rPr>
              <a:t>Some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courses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require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students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to provide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evidence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 </a:t>
            </a:r>
            <a:r>
              <a:rPr sz="1000" spc="-10" dirty="0">
                <a:latin typeface="Calibri"/>
                <a:cs typeface="Calibri"/>
              </a:rPr>
              <a:t>successful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completion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</a:t>
            </a:r>
            <a:endParaRPr sz="1000" dirty="0">
              <a:latin typeface="Calibri"/>
              <a:cs typeface="Calibri"/>
            </a:endParaRPr>
          </a:p>
          <a:p>
            <a:pPr marL="12700" marR="5080">
              <a:lnSpc>
                <a:spcPct val="150000"/>
              </a:lnSpc>
            </a:pPr>
            <a:r>
              <a:rPr sz="1000" spc="-5" dirty="0">
                <a:latin typeface="Calibri"/>
                <a:cs typeface="Calibri"/>
              </a:rPr>
              <a:t>specific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courses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and/or registration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and/or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licensing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and’/or be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currently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working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 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an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occupation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directly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related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to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course.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Check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Entry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Requirements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for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your </a:t>
            </a:r>
            <a:r>
              <a:rPr sz="1000" spc="-2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chosen course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on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our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website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at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  <a:hlinkClick r:id="rId2"/>
              </a:rPr>
              <a:t>https://grayclay.com.au/#</a:t>
            </a:r>
            <a:endParaRPr sz="1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000" b="1" spc="-5" dirty="0">
                <a:latin typeface="Calibri"/>
                <a:cs typeface="Calibri"/>
              </a:rPr>
              <a:t>Computer</a:t>
            </a:r>
            <a:r>
              <a:rPr sz="1000" b="1" spc="-45" dirty="0">
                <a:latin typeface="Calibri"/>
                <a:cs typeface="Calibri"/>
              </a:rPr>
              <a:t> </a:t>
            </a:r>
            <a:r>
              <a:rPr sz="1000" b="1" spc="-5" dirty="0">
                <a:latin typeface="Calibri"/>
                <a:cs typeface="Calibri"/>
              </a:rPr>
              <a:t>Proficiency</a:t>
            </a:r>
            <a:endParaRPr sz="1000" dirty="0">
              <a:latin typeface="Calibri"/>
              <a:cs typeface="Calibri"/>
            </a:endParaRPr>
          </a:p>
          <a:p>
            <a:pPr marL="12700" marR="34925">
              <a:lnSpc>
                <a:spcPts val="1800"/>
              </a:lnSpc>
              <a:spcBef>
                <a:spcPts val="100"/>
              </a:spcBef>
            </a:pPr>
            <a:r>
              <a:rPr sz="1000" spc="-5" dirty="0">
                <a:latin typeface="Calibri"/>
                <a:cs typeface="Calibri"/>
              </a:rPr>
              <a:t>Course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materials,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lectures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and</a:t>
            </a:r>
            <a:r>
              <a:rPr sz="1000" spc="-5" dirty="0">
                <a:latin typeface="Calibri"/>
                <a:cs typeface="Calibri"/>
              </a:rPr>
              <a:t> trainers are accessible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online.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All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students must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be 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computer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literate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and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proficient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use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software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and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equipment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listed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within </a:t>
            </a:r>
            <a:r>
              <a:rPr sz="1000" spc="-2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 course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prospectus,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brochure and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course webpage.</a:t>
            </a:r>
            <a:endParaRPr sz="1000" dirty="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4548" y="3747903"/>
            <a:ext cx="5215128" cy="2643753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992900-BE71-E8D2-0BB0-5E18AE8A611F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153888"/>
          </a:xfrm>
        </p:spPr>
        <p:txBody>
          <a:bodyPr/>
          <a:lstStyle/>
          <a:p>
            <a:r>
              <a:rPr lang="en-GB" sz="1000"/>
              <a:t>Fee Schedule and Academic Calendar_ 2024-2027 V2.4</a:t>
            </a:r>
            <a:endParaRPr lang="en-GB" sz="10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8ECD9-E19E-706E-691E-F50ED382F0E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153888"/>
          </a:xfrm>
        </p:spPr>
        <p:txBody>
          <a:bodyPr/>
          <a:lstStyle/>
          <a:p>
            <a:fld id="{B6F15528-21DE-4FAA-801E-634DDDAF4B2B}" type="slidenum">
              <a:rPr lang="en-AU" sz="1000" smtClean="0"/>
              <a:t>5</a:t>
            </a:fld>
            <a:endParaRPr lang="en-AU"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1426</Words>
  <Application>Microsoft Office PowerPoint</Application>
  <PresentationFormat>Widescreen</PresentationFormat>
  <Paragraphs>336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 2</vt:lpstr>
      <vt:lpstr>Office Theme</vt:lpstr>
      <vt:lpstr>Academic Calendar and Fee Schedule</vt:lpstr>
      <vt:lpstr>Fee for Service Students</vt:lpstr>
      <vt:lpstr>VET Student Loans Students</vt:lpstr>
      <vt:lpstr>International Students</vt:lpstr>
      <vt:lpstr>Entry Requirements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Adams</dc:creator>
  <cp:lastModifiedBy>Jacqueline  Clayton</cp:lastModifiedBy>
  <cp:revision>5</cp:revision>
  <dcterms:created xsi:type="dcterms:W3CDTF">2021-07-29T05:16:17Z</dcterms:created>
  <dcterms:modified xsi:type="dcterms:W3CDTF">2024-07-28T21:22:46Z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2021-06-14T00:00:00Z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2021-07-29T00:00:00Z</vt:filetime>
  </property>
</Properties>
</file>